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p:scale>
          <a:sx n="64" d="100"/>
          <a:sy n="64" d="100"/>
        </p:scale>
        <p:origin x="-60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07/01/1435</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transition spd="slow">
    <p:diamon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07/01/1435</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transition spd="slow">
    <p:diamon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07/01/1435</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transition spd="slow">
    <p:diamon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07/01/1435</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transition spd="slow">
    <p:diamon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07/01/1435</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transition spd="slow">
    <p:diamon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07/01/1435</a:t>
            </a:fld>
            <a:endParaRPr lang="ar-SA" dirty="0"/>
          </a:p>
        </p:txBody>
      </p:sp>
      <p:sp>
        <p:nvSpPr>
          <p:cNvPr id="6" name="عنصر نائب للتذييل 5"/>
          <p:cNvSpPr>
            <a:spLocks noGrp="1"/>
          </p:cNvSpPr>
          <p:nvPr>
            <p:ph type="ftr" sz="quarter" idx="11"/>
          </p:nvPr>
        </p:nvSpPr>
        <p:spPr/>
        <p:txBody>
          <a:bodyPr/>
          <a:lstStyle/>
          <a:p>
            <a:endParaRPr lang="ar-SA" dirty="0"/>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transition spd="slow">
    <p:diamon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07/01/1435</a:t>
            </a:fld>
            <a:endParaRPr lang="ar-SA" dirty="0"/>
          </a:p>
        </p:txBody>
      </p:sp>
      <p:sp>
        <p:nvSpPr>
          <p:cNvPr id="8" name="عنصر نائب للتذييل 7"/>
          <p:cNvSpPr>
            <a:spLocks noGrp="1"/>
          </p:cNvSpPr>
          <p:nvPr>
            <p:ph type="ftr" sz="quarter" idx="11"/>
          </p:nvPr>
        </p:nvSpPr>
        <p:spPr/>
        <p:txBody>
          <a:bodyPr/>
          <a:lstStyle/>
          <a:p>
            <a:endParaRPr lang="ar-SA" dirty="0"/>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transition spd="slow">
    <p:diamon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07/01/1435</a:t>
            </a:fld>
            <a:endParaRPr lang="ar-SA" dirty="0"/>
          </a:p>
        </p:txBody>
      </p:sp>
      <p:sp>
        <p:nvSpPr>
          <p:cNvPr id="4" name="عنصر نائب للتذييل 3"/>
          <p:cNvSpPr>
            <a:spLocks noGrp="1"/>
          </p:cNvSpPr>
          <p:nvPr>
            <p:ph type="ftr" sz="quarter" idx="11"/>
          </p:nvPr>
        </p:nvSpPr>
        <p:spPr/>
        <p:txBody>
          <a:bodyPr/>
          <a:lstStyle/>
          <a:p>
            <a:endParaRPr lang="ar-SA" dirty="0"/>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transition spd="slow">
    <p:diamon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07/01/1435</a:t>
            </a:fld>
            <a:endParaRPr lang="ar-SA" dirty="0"/>
          </a:p>
        </p:txBody>
      </p:sp>
      <p:sp>
        <p:nvSpPr>
          <p:cNvPr id="3" name="عنصر نائب للتذييل 2"/>
          <p:cNvSpPr>
            <a:spLocks noGrp="1"/>
          </p:cNvSpPr>
          <p:nvPr>
            <p:ph type="ftr" sz="quarter" idx="11"/>
          </p:nvPr>
        </p:nvSpPr>
        <p:spPr/>
        <p:txBody>
          <a:bodyPr/>
          <a:lstStyle/>
          <a:p>
            <a:endParaRPr lang="ar-SA" dirty="0"/>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transition spd="slow">
    <p:diamon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07/01/1435</a:t>
            </a:fld>
            <a:endParaRPr lang="ar-SA" dirty="0"/>
          </a:p>
        </p:txBody>
      </p:sp>
      <p:sp>
        <p:nvSpPr>
          <p:cNvPr id="6" name="عنصر نائب للتذييل 5"/>
          <p:cNvSpPr>
            <a:spLocks noGrp="1"/>
          </p:cNvSpPr>
          <p:nvPr>
            <p:ph type="ftr" sz="quarter" idx="11"/>
          </p:nvPr>
        </p:nvSpPr>
        <p:spPr/>
        <p:txBody>
          <a:bodyPr/>
          <a:lstStyle/>
          <a:p>
            <a:endParaRPr lang="ar-SA" dirty="0"/>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transition spd="slow">
    <p:diamon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dirty="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07/01/1435</a:t>
            </a:fld>
            <a:endParaRPr lang="ar-SA" dirty="0"/>
          </a:p>
        </p:txBody>
      </p:sp>
      <p:sp>
        <p:nvSpPr>
          <p:cNvPr id="6" name="عنصر نائب للتذييل 5"/>
          <p:cNvSpPr>
            <a:spLocks noGrp="1"/>
          </p:cNvSpPr>
          <p:nvPr>
            <p:ph type="ftr" sz="quarter" idx="11"/>
          </p:nvPr>
        </p:nvSpPr>
        <p:spPr/>
        <p:txBody>
          <a:bodyPr/>
          <a:lstStyle/>
          <a:p>
            <a:endParaRPr lang="ar-SA" dirty="0"/>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transition spd="slow">
    <p:diamon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pPr/>
              <a:t>07/01/1435</a:t>
            </a:fld>
            <a:endParaRPr lang="ar-SA" dirty="0"/>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dirty="0"/>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pPr/>
              <a:t>‹#›</a:t>
            </a:fld>
            <a:endParaRPr lang="ar-SA"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diamond/>
  </p:transition>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85720" y="285729"/>
            <a:ext cx="8572560" cy="3214709"/>
          </a:xfrm>
        </p:spPr>
        <p:txBody>
          <a:bodyPr>
            <a:noAutofit/>
          </a:bodyPr>
          <a:lstStyle/>
          <a:p>
            <a:pPr algn="r"/>
            <a:r>
              <a:rPr lang="ar-IQ" sz="3200" dirty="0" smtClean="0"/>
              <a:t>                            </a:t>
            </a:r>
            <a:br>
              <a:rPr lang="ar-IQ" sz="3200" dirty="0" smtClean="0"/>
            </a:br>
            <a:r>
              <a:rPr lang="ar-IQ" sz="3200" dirty="0" smtClean="0"/>
              <a:t>                         </a:t>
            </a:r>
            <a:r>
              <a:rPr lang="ar-IQ" sz="3200" b="1" dirty="0" smtClean="0">
                <a:latin typeface="Andalus" pitchFamily="18" charset="-78"/>
                <a:cs typeface="Andalus" pitchFamily="18" charset="-78"/>
              </a:rPr>
              <a:t>المحاضرة الثانية عشر</a:t>
            </a:r>
            <a:r>
              <a:rPr lang="ar-IQ" sz="3200" dirty="0" smtClean="0"/>
              <a:t/>
            </a:r>
            <a:br>
              <a:rPr lang="ar-IQ" sz="3200" dirty="0" smtClean="0"/>
            </a:br>
            <a:r>
              <a:rPr lang="ar-IQ" sz="3200" b="1" dirty="0" smtClean="0">
                <a:latin typeface="Andalus" pitchFamily="18" charset="-78"/>
                <a:cs typeface="Andalus" pitchFamily="18" charset="-78"/>
              </a:rPr>
              <a:t>ثانيا:-القبول في عقود الاذعان</a:t>
            </a:r>
            <a:r>
              <a:rPr lang="ar-IQ" sz="3200" dirty="0" smtClean="0"/>
              <a:t/>
            </a:r>
            <a:br>
              <a:rPr lang="ar-IQ" sz="3200" dirty="0" smtClean="0"/>
            </a:br>
            <a:r>
              <a:rPr lang="ar-IQ" sz="3200" b="1" u="sng" dirty="0" smtClean="0"/>
              <a:t>عقد الاذعان: </a:t>
            </a:r>
            <a:r>
              <a:rPr lang="ar-IQ" sz="3200" dirty="0" smtClean="0"/>
              <a:t>هو</a:t>
            </a:r>
            <a:r>
              <a:rPr lang="ar-IQ" sz="3200" b="1" dirty="0" smtClean="0"/>
              <a:t> </a:t>
            </a:r>
            <a:r>
              <a:rPr lang="ar-IQ" sz="3200" dirty="0" smtClean="0"/>
              <a:t>ذلك العقد الذي يسلم او يخضع فيه القابل لشروط يضعها الموجب ولا يقبل فيها إي مناقشة كونها تتعلق بسلعة او مرفق ضروري لايمكن الاستغناء عن خدماته ومثالها:عقودالنقل,التأمين,تجهيز الماء والكهرباء والخدمة الهاتفية.</a:t>
            </a:r>
            <a:br>
              <a:rPr lang="ar-IQ" sz="3200" dirty="0" smtClean="0"/>
            </a:br>
            <a:r>
              <a:rPr lang="ar-IQ" sz="3200" dirty="0" smtClean="0"/>
              <a:t/>
            </a:r>
            <a:br>
              <a:rPr lang="ar-IQ" sz="3200" dirty="0" smtClean="0"/>
            </a:br>
            <a:endParaRPr lang="ar-IQ" sz="3200" dirty="0"/>
          </a:p>
        </p:txBody>
      </p:sp>
      <p:sp>
        <p:nvSpPr>
          <p:cNvPr id="3" name="عنوان فرعي 2"/>
          <p:cNvSpPr>
            <a:spLocks noGrp="1"/>
          </p:cNvSpPr>
          <p:nvPr>
            <p:ph type="subTitle" idx="1"/>
          </p:nvPr>
        </p:nvSpPr>
        <p:spPr>
          <a:xfrm>
            <a:off x="285720" y="3571876"/>
            <a:ext cx="8572560" cy="3000396"/>
          </a:xfrm>
        </p:spPr>
        <p:txBody>
          <a:bodyPr>
            <a:normAutofit fontScale="85000" lnSpcReduction="10000"/>
          </a:bodyPr>
          <a:lstStyle/>
          <a:p>
            <a:r>
              <a:rPr lang="ar-IQ" sz="3800" b="1" dirty="0" smtClean="0">
                <a:solidFill>
                  <a:prstClr val="black"/>
                </a:solidFill>
                <a:latin typeface="Andalus" pitchFamily="18" charset="-78"/>
                <a:ea typeface="+mj-ea"/>
                <a:cs typeface="Andalus" pitchFamily="18" charset="-78"/>
              </a:rPr>
              <a:t>خصائص عقد الاذعان</a:t>
            </a:r>
          </a:p>
          <a:p>
            <a:pPr algn="r"/>
            <a:r>
              <a:rPr lang="ar-IQ" sz="3600" dirty="0" smtClean="0">
                <a:solidFill>
                  <a:schemeClr val="tx1"/>
                </a:solidFill>
              </a:rPr>
              <a:t>1-الموجب في مركز اقتصادي قوي يسمح له من فرض شروطه </a:t>
            </a:r>
          </a:p>
          <a:p>
            <a:pPr algn="r"/>
            <a:r>
              <a:rPr lang="ar-IQ" sz="3600" dirty="0" smtClean="0">
                <a:solidFill>
                  <a:schemeClr val="tx1"/>
                </a:solidFill>
              </a:rPr>
              <a:t>2-العقد يتعلق بسلعة ضرورية او مرفق لايمكن الاستغناء عنه </a:t>
            </a:r>
          </a:p>
          <a:p>
            <a:pPr algn="r"/>
            <a:r>
              <a:rPr lang="ar-IQ" sz="3600" dirty="0" smtClean="0">
                <a:solidFill>
                  <a:schemeClr val="tx1"/>
                </a:solidFill>
              </a:rPr>
              <a:t>3-الإيجاب يوجه للكافة وبشروط واحدة لايقبل الموجب مناقشتها وأكثرها لمصلحة الموجب فهي أما أن تخفف من مسؤوليته أو تشدد من مسؤولية المتعاقد الأخر.</a:t>
            </a:r>
          </a:p>
          <a:p>
            <a:endParaRPr lang="ar-IQ" sz="3600" dirty="0"/>
          </a:p>
        </p:txBody>
      </p:sp>
    </p:spTree>
  </p:cSld>
  <p:clrMapOvr>
    <a:masterClrMapping/>
  </p:clrMapOvr>
  <p:transition spd="slow">
    <p:diamon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14282" y="214290"/>
            <a:ext cx="8715436" cy="1000132"/>
          </a:xfrm>
        </p:spPr>
        <p:txBody>
          <a:bodyPr>
            <a:normAutofit fontScale="90000"/>
          </a:bodyPr>
          <a:lstStyle/>
          <a:p>
            <a:r>
              <a:rPr lang="ar-IQ" b="1" i="1" u="sng" dirty="0" smtClean="0"/>
              <a:t>طبيعة عقود الاذعان</a:t>
            </a:r>
            <a:br>
              <a:rPr lang="ar-IQ" b="1" i="1" u="sng" dirty="0" smtClean="0"/>
            </a:br>
            <a:endParaRPr lang="ar-IQ" dirty="0"/>
          </a:p>
        </p:txBody>
      </p:sp>
      <p:sp>
        <p:nvSpPr>
          <p:cNvPr id="3" name="عنوان فرعي 2"/>
          <p:cNvSpPr>
            <a:spLocks noGrp="1"/>
          </p:cNvSpPr>
          <p:nvPr>
            <p:ph type="subTitle" idx="1"/>
          </p:nvPr>
        </p:nvSpPr>
        <p:spPr>
          <a:xfrm>
            <a:off x="214282" y="1071546"/>
            <a:ext cx="8643998" cy="5500726"/>
          </a:xfrm>
        </p:spPr>
        <p:txBody>
          <a:bodyPr>
            <a:normAutofit/>
          </a:bodyPr>
          <a:lstStyle/>
          <a:p>
            <a:pPr algn="r"/>
            <a:r>
              <a:rPr lang="ar-IQ" dirty="0" smtClean="0">
                <a:solidFill>
                  <a:schemeClr val="tx1"/>
                </a:solidFill>
              </a:rPr>
              <a:t>أنقسم</a:t>
            </a:r>
            <a:r>
              <a:rPr lang="ar-IQ" sz="4000" b="1" dirty="0" smtClean="0">
                <a:solidFill>
                  <a:schemeClr val="tx1"/>
                </a:solidFill>
              </a:rPr>
              <a:t> </a:t>
            </a:r>
            <a:r>
              <a:rPr lang="ar-IQ" dirty="0" smtClean="0">
                <a:solidFill>
                  <a:schemeClr val="tx1"/>
                </a:solidFill>
              </a:rPr>
              <a:t>الفقه القانوني إلى أتجاهين بصدد طبيعة عقود الاذعان</a:t>
            </a:r>
          </a:p>
          <a:p>
            <a:pPr algn="r"/>
            <a:r>
              <a:rPr lang="ar-IQ" b="1" dirty="0" smtClean="0">
                <a:solidFill>
                  <a:schemeClr val="tx1"/>
                </a:solidFill>
              </a:rPr>
              <a:t>الاتجاه الأول: </a:t>
            </a:r>
            <a:r>
              <a:rPr lang="ar-IQ" dirty="0" smtClean="0">
                <a:solidFill>
                  <a:schemeClr val="tx1"/>
                </a:solidFill>
              </a:rPr>
              <a:t>يمثله فقهاء القانون العام (الدستوري -الإداري)وذهبوا إلى عدم اعتبار عقود الاذعان عقودا حقيقية لأن القبول فيها هو إذعان ورضوخ</a:t>
            </a:r>
          </a:p>
          <a:p>
            <a:pPr algn="r"/>
            <a:r>
              <a:rPr lang="ar-IQ" dirty="0" smtClean="0">
                <a:solidFill>
                  <a:prstClr val="black"/>
                </a:solidFill>
                <a:ea typeface="+mj-ea"/>
                <a:cs typeface="Times New Roman"/>
              </a:rPr>
              <a:t>الاتجاه الثاني :-</a:t>
            </a:r>
            <a:r>
              <a:rPr lang="ar-IQ" dirty="0" smtClean="0">
                <a:solidFill>
                  <a:prstClr val="black"/>
                </a:solidFill>
                <a:cs typeface="Times New Roman"/>
              </a:rPr>
              <a:t>يمثله فقهاء القانون </a:t>
            </a:r>
            <a:r>
              <a:rPr lang="ar-IQ" dirty="0" smtClean="0">
                <a:solidFill>
                  <a:prstClr val="black"/>
                </a:solidFill>
                <a:ea typeface="+mj-ea"/>
                <a:cs typeface="Times New Roman"/>
              </a:rPr>
              <a:t>الخاص(المدني –التجاري)وذهبوا إلى إن عقود الاذعان عقود حقيقية فيها إيجاب وفيها قبول,واذاكان احد أطرافها ضعيف اقتصاديا  فهذه ظاهرة قانونية عادية يترك للمشرع او القاضي معالجتها.</a:t>
            </a:r>
            <a:br>
              <a:rPr lang="ar-IQ" dirty="0" smtClean="0">
                <a:solidFill>
                  <a:prstClr val="black"/>
                </a:solidFill>
                <a:ea typeface="+mj-ea"/>
                <a:cs typeface="Times New Roman"/>
              </a:rPr>
            </a:br>
            <a:r>
              <a:rPr lang="ar-IQ" dirty="0" smtClean="0">
                <a:solidFill>
                  <a:prstClr val="black"/>
                </a:solidFill>
                <a:ea typeface="+mj-ea"/>
                <a:cs typeface="Times New Roman"/>
              </a:rPr>
              <a:t>وبهذا الرأي أخذ المشرع العراقي الذي أعتبرها عقود كسائر العقود الأخرى وهذا مايمكن ملاحظته من خلال ما يأتي:-</a:t>
            </a:r>
            <a:endParaRPr lang="ar-IQ" dirty="0"/>
          </a:p>
        </p:txBody>
      </p:sp>
    </p:spTree>
  </p:cSld>
  <p:clrMapOvr>
    <a:masterClrMapping/>
  </p:clrMapOvr>
  <p:transition spd="slow">
    <p:diamon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14282" y="285729"/>
            <a:ext cx="8715436" cy="3071833"/>
          </a:xfrm>
        </p:spPr>
        <p:txBody>
          <a:bodyPr>
            <a:noAutofit/>
          </a:bodyPr>
          <a:lstStyle/>
          <a:p>
            <a:pPr algn="r"/>
            <a:r>
              <a:rPr lang="ar-IQ" sz="3200" dirty="0" smtClean="0"/>
              <a:t>1-إن القانون المدني نظم الكثير من عقود الاذعان ضمن طائفة العقود المسماة كعقد النقل والتأمين </a:t>
            </a:r>
            <a:br>
              <a:rPr lang="ar-IQ" sz="3200" dirty="0" smtClean="0"/>
            </a:br>
            <a:r>
              <a:rPr lang="ar-IQ" sz="3200" dirty="0" smtClean="0"/>
              <a:t>2-إن المادة 167مدني أشارةالى القواعد الخاصة بعقود الاذعان ولا تطبق على العقود الأخرى وهي:-</a:t>
            </a:r>
            <a:br>
              <a:rPr lang="ar-IQ" sz="3200" dirty="0" smtClean="0"/>
            </a:br>
            <a:r>
              <a:rPr lang="ar-IQ" sz="3200" dirty="0" smtClean="0"/>
              <a:t>أـللقاضي أن يعدل او يقضي الطرف المذعن من الشروط التعسفية </a:t>
            </a:r>
            <a:br>
              <a:rPr lang="ar-IQ" sz="3200" dirty="0" smtClean="0"/>
            </a:br>
            <a:endParaRPr lang="ar-IQ" sz="3200" dirty="0"/>
          </a:p>
        </p:txBody>
      </p:sp>
      <p:sp>
        <p:nvSpPr>
          <p:cNvPr id="3" name="عنوان فرعي 2"/>
          <p:cNvSpPr>
            <a:spLocks noGrp="1"/>
          </p:cNvSpPr>
          <p:nvPr>
            <p:ph type="subTitle" idx="1"/>
          </p:nvPr>
        </p:nvSpPr>
        <p:spPr>
          <a:xfrm>
            <a:off x="285720" y="3286124"/>
            <a:ext cx="8643998" cy="3357586"/>
          </a:xfrm>
        </p:spPr>
        <p:txBody>
          <a:bodyPr/>
          <a:lstStyle/>
          <a:p>
            <a:pPr algn="r"/>
            <a:r>
              <a:rPr lang="ar-IQ" sz="4400" dirty="0" smtClean="0">
                <a:solidFill>
                  <a:prstClr val="black"/>
                </a:solidFill>
                <a:ea typeface="+mj-ea"/>
                <a:cs typeface="Times New Roman"/>
              </a:rPr>
              <a:t>ب-</a:t>
            </a:r>
            <a:r>
              <a:rPr lang="ar-IQ" dirty="0" smtClean="0">
                <a:solidFill>
                  <a:prstClr val="black"/>
                </a:solidFill>
                <a:ea typeface="+mj-ea"/>
                <a:cs typeface="Times New Roman"/>
              </a:rPr>
              <a:t>يتمتع القاضي بسلطة تقديرية واسعة لتحديد متى يعتبر الشرط تعسفيا</a:t>
            </a:r>
            <a:br>
              <a:rPr lang="ar-IQ" dirty="0" smtClean="0">
                <a:solidFill>
                  <a:prstClr val="black"/>
                </a:solidFill>
                <a:ea typeface="+mj-ea"/>
                <a:cs typeface="Times New Roman"/>
              </a:rPr>
            </a:br>
            <a:r>
              <a:rPr lang="ar-IQ" dirty="0" smtClean="0">
                <a:solidFill>
                  <a:prstClr val="black"/>
                </a:solidFill>
                <a:ea typeface="+mj-ea"/>
                <a:cs typeface="Times New Roman"/>
              </a:rPr>
              <a:t>جـ- أي اتفاق يحرم القاضي من تلك السلطة أو يعدل فيها يعد باطلا</a:t>
            </a:r>
            <a:br>
              <a:rPr lang="ar-IQ" dirty="0" smtClean="0">
                <a:solidFill>
                  <a:prstClr val="black"/>
                </a:solidFill>
                <a:ea typeface="+mj-ea"/>
                <a:cs typeface="Times New Roman"/>
              </a:rPr>
            </a:br>
            <a:r>
              <a:rPr lang="ar-IQ" dirty="0" smtClean="0">
                <a:solidFill>
                  <a:prstClr val="black"/>
                </a:solidFill>
                <a:ea typeface="+mj-ea"/>
                <a:cs typeface="Times New Roman"/>
              </a:rPr>
              <a:t>د- إن الشك في عقود الاذعان يفسر لمصلحة الطرف المذعن بينما في العقود الأخرى فان الشك يفسر لمصلحة المدين دائما.</a:t>
            </a:r>
            <a:endParaRPr lang="ar-IQ" dirty="0"/>
          </a:p>
        </p:txBody>
      </p:sp>
    </p:spTree>
  </p:cSld>
  <p:clrMapOvr>
    <a:masterClrMapping/>
  </p:clrMapOvr>
  <p:transition spd="slow">
    <p:diamon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14282" y="285729"/>
            <a:ext cx="8715436" cy="2214577"/>
          </a:xfrm>
        </p:spPr>
        <p:txBody>
          <a:bodyPr>
            <a:normAutofit fontScale="90000"/>
          </a:bodyPr>
          <a:lstStyle/>
          <a:p>
            <a:pPr algn="r"/>
            <a:r>
              <a:rPr lang="ar-IQ" sz="3200" b="1" dirty="0" smtClean="0">
                <a:latin typeface="Andalus" pitchFamily="18" charset="-78"/>
                <a:cs typeface="Andalus" pitchFamily="18" charset="-78"/>
              </a:rPr>
              <a:t>اقتران الإيجاب بالقبول</a:t>
            </a:r>
            <a:r>
              <a:rPr lang="ar-IQ" sz="3200" b="1" dirty="0" smtClean="0"/>
              <a:t/>
            </a:r>
            <a:br>
              <a:rPr lang="ar-IQ" sz="3200" b="1" dirty="0" smtClean="0"/>
            </a:br>
            <a:r>
              <a:rPr lang="ar-IQ" sz="3200" dirty="0" smtClean="0"/>
              <a:t>اقتران الإيجاب بالقبول معناه تحديد اللحظة التي يتطابق فيها الإيجاب مع القبول تطابقا تاما بحيث في تلك اللحظة يوجد عقد وتحديد لحظة انعقاد العقد يختلف بحسب ما إذا كان التعاقد بين حاضرين أم غائبين</a:t>
            </a:r>
            <a:br>
              <a:rPr lang="ar-IQ" sz="3200" dirty="0" smtClean="0"/>
            </a:br>
            <a:endParaRPr lang="ar-IQ" sz="3200" dirty="0"/>
          </a:p>
        </p:txBody>
      </p:sp>
      <p:sp>
        <p:nvSpPr>
          <p:cNvPr id="3" name="عنوان فرعي 2"/>
          <p:cNvSpPr>
            <a:spLocks noGrp="1"/>
          </p:cNvSpPr>
          <p:nvPr>
            <p:ph type="subTitle" idx="1"/>
          </p:nvPr>
        </p:nvSpPr>
        <p:spPr>
          <a:xfrm>
            <a:off x="142844" y="2428868"/>
            <a:ext cx="8786874" cy="4214842"/>
          </a:xfrm>
        </p:spPr>
        <p:txBody>
          <a:bodyPr/>
          <a:lstStyle/>
          <a:p>
            <a:pPr algn="r"/>
            <a:r>
              <a:rPr lang="ar-IQ" b="1" dirty="0" smtClean="0">
                <a:solidFill>
                  <a:prstClr val="black"/>
                </a:solidFill>
                <a:latin typeface="Andalus" pitchFamily="18" charset="-78"/>
                <a:ea typeface="+mj-ea"/>
                <a:cs typeface="Andalus" pitchFamily="18" charset="-78"/>
              </a:rPr>
              <a:t>أولا:التعاقد بين حاضرين </a:t>
            </a:r>
            <a:r>
              <a:rPr lang="ar-IQ" b="1" dirty="0" smtClean="0">
                <a:solidFill>
                  <a:prstClr val="black"/>
                </a:solidFill>
                <a:ea typeface="+mj-ea"/>
                <a:cs typeface="Times New Roman"/>
              </a:rPr>
              <a:t/>
            </a:r>
            <a:br>
              <a:rPr lang="ar-IQ" b="1" dirty="0" smtClean="0">
                <a:solidFill>
                  <a:prstClr val="black"/>
                </a:solidFill>
                <a:ea typeface="+mj-ea"/>
                <a:cs typeface="Times New Roman"/>
              </a:rPr>
            </a:br>
            <a:r>
              <a:rPr lang="ar-IQ" dirty="0" smtClean="0">
                <a:solidFill>
                  <a:prstClr val="black"/>
                </a:solidFill>
                <a:ea typeface="+mj-ea"/>
                <a:cs typeface="Times New Roman"/>
              </a:rPr>
              <a:t>يقصد بالتعاقد بين حاضرين وجود مجلس عقد واحد يجمع الطرفين المتعاقدين سواء كان المجلس متحد حقيقة او حكما فالمجلس يتحد حقيقة إذا كان هناك مجلس واحد من حيث الزمان والمكان ويتحد المجلس حكما إذا كان هناك اتصال ذهني مباشر من حيث الزمان وان اختلف المكان كما في التعاقد عن طريق التليفون.</a:t>
            </a:r>
            <a:endParaRPr lang="ar-IQ" dirty="0"/>
          </a:p>
        </p:txBody>
      </p:sp>
    </p:spTree>
  </p:cSld>
  <p:clrMapOvr>
    <a:masterClrMapping/>
  </p:clrMapOvr>
  <p:transition spd="slow">
    <p:diamon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14282" y="357166"/>
            <a:ext cx="8715436" cy="5357850"/>
          </a:xfrm>
        </p:spPr>
        <p:txBody>
          <a:bodyPr>
            <a:noAutofit/>
          </a:bodyPr>
          <a:lstStyle/>
          <a:p>
            <a:pPr algn="r"/>
            <a:r>
              <a:rPr lang="ar-IQ" sz="3200" dirty="0" smtClean="0"/>
              <a:t>ففي التعاقد بين حاضرين ينعقد العقد من لحظة تطابق الإيجاب والقبول وقبل </a:t>
            </a:r>
            <a:r>
              <a:rPr lang="ar-IQ" sz="3200" smtClean="0"/>
              <a:t>انفضاض مجلس </a:t>
            </a:r>
            <a:r>
              <a:rPr lang="ar-IQ" sz="3200" dirty="0" smtClean="0"/>
              <a:t>العقد,بحيث لو انفض المجلس دون إن يحصل اقتران بينهما لاينعقدالعقد ولكلا الطرفين في التعاقد بين حاضرين يثبت مايعرف بخيار المجلس,فالموجب يستطيع العدول عن إيجابه مادام إيجابه غير ملزم ولم يقترن به قبول والقابل يستطيع العدول عن قبوله مادام لم يقترن بالإيجاب وقد أشارة إلى ذلك المادة 82 مدني عراقي إذ نصت (المتعاقدان بالخيار بعد الإيجاب إلى أخر المجلس .....).</a:t>
            </a:r>
            <a:br>
              <a:rPr lang="ar-IQ" sz="3200" dirty="0" smtClean="0"/>
            </a:br>
            <a:endParaRPr lang="ar-IQ" sz="3200" dirty="0"/>
          </a:p>
        </p:txBody>
      </p:sp>
      <p:sp>
        <p:nvSpPr>
          <p:cNvPr id="3" name="عنوان فرعي 2"/>
          <p:cNvSpPr>
            <a:spLocks noGrp="1"/>
          </p:cNvSpPr>
          <p:nvPr>
            <p:ph type="subTitle" idx="1"/>
          </p:nvPr>
        </p:nvSpPr>
        <p:spPr>
          <a:xfrm>
            <a:off x="1371600" y="6072206"/>
            <a:ext cx="6400800" cy="428628"/>
          </a:xfrm>
        </p:spPr>
        <p:txBody>
          <a:bodyPr>
            <a:normAutofit fontScale="85000" lnSpcReduction="20000"/>
          </a:bodyPr>
          <a:lstStyle/>
          <a:p>
            <a:endParaRPr lang="ar-IQ" dirty="0"/>
          </a:p>
        </p:txBody>
      </p:sp>
    </p:spTree>
  </p:cSld>
  <p:clrMapOvr>
    <a:masterClrMapping/>
  </p:clrMapOvr>
  <p:transition spd="slow">
    <p:diamon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4291"/>
            <a:ext cx="7772400" cy="857255"/>
          </a:xfrm>
        </p:spPr>
        <p:txBody>
          <a:bodyPr/>
          <a:lstStyle/>
          <a:p>
            <a:r>
              <a:rPr lang="ar-IQ" b="1" dirty="0" smtClean="0"/>
              <a:t>ثانيا:التعاقد بين غائبين</a:t>
            </a:r>
            <a:endParaRPr lang="ar-IQ" b="1" dirty="0"/>
          </a:p>
        </p:txBody>
      </p:sp>
      <p:sp>
        <p:nvSpPr>
          <p:cNvPr id="3" name="عنوان فرعي 2"/>
          <p:cNvSpPr>
            <a:spLocks noGrp="1"/>
          </p:cNvSpPr>
          <p:nvPr>
            <p:ph type="subTitle" idx="1"/>
          </p:nvPr>
        </p:nvSpPr>
        <p:spPr>
          <a:xfrm>
            <a:off x="285720" y="1214422"/>
            <a:ext cx="8643998" cy="5429288"/>
          </a:xfrm>
        </p:spPr>
        <p:txBody>
          <a:bodyPr>
            <a:normAutofit lnSpcReduction="10000"/>
          </a:bodyPr>
          <a:lstStyle/>
          <a:p>
            <a:pPr algn="r"/>
            <a:r>
              <a:rPr lang="ar-IQ" dirty="0" smtClean="0">
                <a:solidFill>
                  <a:schemeClr val="tx1"/>
                </a:solidFill>
              </a:rPr>
              <a:t>يقصد بالتعاقد بين غائبين عدم وجود مجلس عقد يجمع الطرفين المتعاقدين ,إي يوجد فاصل زمني بين صدور الإيجاب وعلم من وجه إليه به او صدور القبول وعلم الموجب به كما في التعاقد عن طريق المراسلة.</a:t>
            </a:r>
          </a:p>
          <a:p>
            <a:pPr algn="r"/>
            <a:r>
              <a:rPr lang="ar-IQ" dirty="0" smtClean="0">
                <a:solidFill>
                  <a:schemeClr val="tx1"/>
                </a:solidFill>
              </a:rPr>
              <a:t>وقد طرح الفقه المدني عدة نظريات لتحديد لحظة انعقاد العقد وهي </a:t>
            </a:r>
          </a:p>
          <a:p>
            <a:pPr algn="r"/>
            <a:r>
              <a:rPr lang="ar-IQ" b="1" dirty="0" smtClean="0">
                <a:solidFill>
                  <a:schemeClr val="tx1"/>
                </a:solidFill>
              </a:rPr>
              <a:t>1-نظرية الإعلان عن القبول</a:t>
            </a:r>
          </a:p>
          <a:p>
            <a:pPr algn="r"/>
            <a:r>
              <a:rPr lang="ar-IQ" dirty="0" smtClean="0">
                <a:solidFill>
                  <a:schemeClr val="tx1"/>
                </a:solidFill>
              </a:rPr>
              <a:t>بموجبها إن العقد ينعقد بمجرد إعلان القابل قبوله أي مجرد إن يصبح لقبوله مظهرا خارجيا حتى وان لم يصل لعلم الموجب وهذه النظرية لا يمكن الأخذ بها لأنها تخالف القواعد العامة في التعبير عن الإرادة التي تقضي بأن التعبير ينتج أثره من لحظة وصوله إلى علم من وجه إليه وليس من لحظة إعلانه</a:t>
            </a:r>
          </a:p>
          <a:p>
            <a:endParaRPr lang="ar-IQ" dirty="0"/>
          </a:p>
        </p:txBody>
      </p:sp>
    </p:spTree>
  </p:cSld>
  <p:clrMapOvr>
    <a:masterClrMapping/>
  </p:clrMapOvr>
  <p:transition spd="slow">
    <p:diamon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85720" y="285729"/>
            <a:ext cx="8501122" cy="2643206"/>
          </a:xfrm>
        </p:spPr>
        <p:txBody>
          <a:bodyPr>
            <a:normAutofit/>
          </a:bodyPr>
          <a:lstStyle/>
          <a:p>
            <a:pPr algn="r"/>
            <a:r>
              <a:rPr lang="ar-IQ" sz="3200" b="1" dirty="0" smtClean="0"/>
              <a:t>2-نظرية التصدير(تصدير القبول)</a:t>
            </a:r>
            <a:br>
              <a:rPr lang="ar-IQ" sz="3200" b="1" dirty="0" smtClean="0"/>
            </a:br>
            <a:r>
              <a:rPr lang="ar-IQ" sz="3200" dirty="0" smtClean="0"/>
              <a:t>بموجبها ينعقد العقد من لحظة وضع القابل قبوله في دائرة البريد وان لم يصل إلى علم الموجب وهذه النظريةكسابقتها لايمكن الأخذ بها لمخالفتها القواعد العامة في التعبير عن الإرادة</a:t>
            </a:r>
            <a:br>
              <a:rPr lang="ar-IQ" sz="3200" dirty="0" smtClean="0"/>
            </a:br>
            <a:endParaRPr lang="ar-IQ" sz="3200" dirty="0"/>
          </a:p>
        </p:txBody>
      </p:sp>
      <p:sp>
        <p:nvSpPr>
          <p:cNvPr id="3" name="عنوان فرعي 2"/>
          <p:cNvSpPr>
            <a:spLocks noGrp="1"/>
          </p:cNvSpPr>
          <p:nvPr>
            <p:ph type="subTitle" idx="1"/>
          </p:nvPr>
        </p:nvSpPr>
        <p:spPr>
          <a:xfrm>
            <a:off x="214282" y="3000372"/>
            <a:ext cx="8715436" cy="3643338"/>
          </a:xfrm>
        </p:spPr>
        <p:txBody>
          <a:bodyPr>
            <a:normAutofit fontScale="92500" lnSpcReduction="20000"/>
          </a:bodyPr>
          <a:lstStyle/>
          <a:p>
            <a:pPr algn="r"/>
            <a:r>
              <a:rPr lang="ar-IQ" b="1" dirty="0" smtClean="0">
                <a:solidFill>
                  <a:schemeClr val="tx1"/>
                </a:solidFill>
              </a:rPr>
              <a:t>3- نظرية وصول القبول</a:t>
            </a:r>
          </a:p>
          <a:p>
            <a:pPr algn="r"/>
            <a:r>
              <a:rPr lang="ar-IQ" dirty="0" smtClean="0">
                <a:solidFill>
                  <a:schemeClr val="tx1"/>
                </a:solidFill>
              </a:rPr>
              <a:t>بموجبها إن العقد ينعقد من لحظة وصول القبول إلى المكان الذي يوجد فيه الموجب وهذه أفضل من النظريات السابقة ولكن يجب إن تكمل بالنظرية الرابعة.</a:t>
            </a:r>
          </a:p>
          <a:p>
            <a:pPr algn="r"/>
            <a:r>
              <a:rPr lang="ar-IQ" b="1" dirty="0" smtClean="0">
                <a:solidFill>
                  <a:schemeClr val="tx1"/>
                </a:solidFill>
              </a:rPr>
              <a:t>4-نظرية العلم بالقبول</a:t>
            </a:r>
            <a:endParaRPr lang="ar-IQ" dirty="0" smtClean="0">
              <a:solidFill>
                <a:schemeClr val="tx1"/>
              </a:solidFill>
            </a:endParaRPr>
          </a:p>
          <a:p>
            <a:pPr algn="r"/>
            <a:r>
              <a:rPr lang="ar-IQ" dirty="0" smtClean="0">
                <a:solidFill>
                  <a:schemeClr val="tx1"/>
                </a:solidFill>
              </a:rPr>
              <a:t>بموجبها</a:t>
            </a:r>
            <a:r>
              <a:rPr lang="ar-IQ" b="1" dirty="0" smtClean="0">
                <a:solidFill>
                  <a:schemeClr val="tx1"/>
                </a:solidFill>
              </a:rPr>
              <a:t> </a:t>
            </a:r>
            <a:r>
              <a:rPr lang="ar-IQ" dirty="0" smtClean="0">
                <a:solidFill>
                  <a:schemeClr val="tx1"/>
                </a:solidFill>
              </a:rPr>
              <a:t>ينعقد العقد من لحظة علم الموجب بالقبول ويعد وصول القبول قرينة على العلم به مالم يثبت العكس,إي يجوز للموجب إثبات إنه لم يعلم بالقبول رغم وصوله إلى محل إقامته .</a:t>
            </a:r>
          </a:p>
          <a:p>
            <a:endParaRPr lang="ar-IQ" dirty="0"/>
          </a:p>
        </p:txBody>
      </p:sp>
    </p:spTree>
  </p:cSld>
  <p:clrMapOvr>
    <a:masterClrMapping/>
  </p:clrMapOvr>
  <p:transition spd="slow">
    <p:diamon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85720" y="214291"/>
            <a:ext cx="8643998" cy="2143140"/>
          </a:xfrm>
        </p:spPr>
        <p:txBody>
          <a:bodyPr>
            <a:noAutofit/>
          </a:bodyPr>
          <a:lstStyle/>
          <a:p>
            <a:pPr algn="r"/>
            <a:r>
              <a:rPr lang="ar-IQ" sz="3200" dirty="0" smtClean="0"/>
              <a:t>وبذلك فأن العقد في التعاقد بين غائبين ينعقد من اللحظة التي يصل فيها القبول إلى علم الموجب ويعد الوصول قرينة على العلم ما لم يثبت العكس.</a:t>
            </a:r>
            <a:br>
              <a:rPr lang="ar-IQ" sz="3200" dirty="0" smtClean="0"/>
            </a:br>
            <a:r>
              <a:rPr lang="ar-IQ" sz="3200" dirty="0" smtClean="0"/>
              <a:t/>
            </a:r>
            <a:br>
              <a:rPr lang="ar-IQ" sz="3200" dirty="0" smtClean="0"/>
            </a:br>
            <a:r>
              <a:rPr lang="ar-IQ" sz="3200" smtClean="0"/>
              <a:t>ذذذذذذذذذذذذذذذذذذذ</a:t>
            </a:r>
            <a:endParaRPr lang="ar-IQ" sz="3200" dirty="0"/>
          </a:p>
        </p:txBody>
      </p:sp>
      <p:sp>
        <p:nvSpPr>
          <p:cNvPr id="3" name="عنوان فرعي 2"/>
          <p:cNvSpPr>
            <a:spLocks noGrp="1"/>
          </p:cNvSpPr>
          <p:nvPr>
            <p:ph type="subTitle" idx="1"/>
          </p:nvPr>
        </p:nvSpPr>
        <p:spPr>
          <a:xfrm>
            <a:off x="214282" y="2357430"/>
            <a:ext cx="8715436" cy="4286280"/>
          </a:xfrm>
        </p:spPr>
        <p:txBody>
          <a:bodyPr>
            <a:normAutofit fontScale="85000" lnSpcReduction="20000"/>
          </a:bodyPr>
          <a:lstStyle/>
          <a:p>
            <a:pPr algn="r"/>
            <a:r>
              <a:rPr lang="ar-IQ" dirty="0" smtClean="0">
                <a:solidFill>
                  <a:schemeClr val="tx1"/>
                </a:solidFill>
              </a:rPr>
              <a:t>                       </a:t>
            </a:r>
            <a:r>
              <a:rPr lang="ar-IQ" sz="3800" b="1" dirty="0" smtClean="0">
                <a:solidFill>
                  <a:schemeClr val="tx1"/>
                </a:solidFill>
                <a:latin typeface="Andalus" pitchFamily="18" charset="-78"/>
                <a:cs typeface="Andalus" pitchFamily="18" charset="-78"/>
              </a:rPr>
              <a:t>أهمية تحديد زمان ومكان انعقاد العقد</a:t>
            </a:r>
          </a:p>
          <a:p>
            <a:pPr algn="r"/>
            <a:r>
              <a:rPr lang="ar-IQ" b="1" u="sng" dirty="0" smtClean="0">
                <a:solidFill>
                  <a:schemeClr val="tx1"/>
                </a:solidFill>
              </a:rPr>
              <a:t>زمان العقد</a:t>
            </a:r>
            <a:endParaRPr lang="ar-IQ" dirty="0" smtClean="0">
              <a:solidFill>
                <a:schemeClr val="tx1"/>
              </a:solidFill>
            </a:endParaRPr>
          </a:p>
          <a:p>
            <a:pPr algn="r"/>
            <a:r>
              <a:rPr lang="ar-IQ" dirty="0" smtClean="0">
                <a:solidFill>
                  <a:schemeClr val="tx1"/>
                </a:solidFill>
              </a:rPr>
              <a:t>لمعرفة زمان انعقاد العقد أهمية تبدو في النواحي الآتية:-</a:t>
            </a:r>
          </a:p>
          <a:p>
            <a:pPr algn="r"/>
            <a:r>
              <a:rPr lang="ar-IQ" dirty="0" smtClean="0">
                <a:solidFill>
                  <a:schemeClr val="tx1"/>
                </a:solidFill>
              </a:rPr>
              <a:t>1-لمعرفة متى يبدأ العقد بترتيب أثاره </a:t>
            </a:r>
          </a:p>
          <a:p>
            <a:pPr algn="r"/>
            <a:r>
              <a:rPr lang="ar-IQ" dirty="0" smtClean="0">
                <a:solidFill>
                  <a:schemeClr val="tx1"/>
                </a:solidFill>
              </a:rPr>
              <a:t>2-لمعرفة متى يستطيع الموجب إن يعدل عن إيجابه او القابل إن يعدل عن قبوله </a:t>
            </a:r>
          </a:p>
          <a:p>
            <a:pPr algn="r"/>
            <a:r>
              <a:rPr lang="ar-IQ" dirty="0" smtClean="0">
                <a:solidFill>
                  <a:schemeClr val="tx1"/>
                </a:solidFill>
              </a:rPr>
              <a:t>3-كافة التصرفات والعقود التي تبرم في فترة الشك والريبة من قبل التاجر المفلس لاتكون نافذة في حق دائنه</a:t>
            </a:r>
          </a:p>
          <a:p>
            <a:pPr algn="r"/>
            <a:r>
              <a:rPr lang="ar-IQ" dirty="0" smtClean="0">
                <a:solidFill>
                  <a:schemeClr val="tx1"/>
                </a:solidFill>
              </a:rPr>
              <a:t>4-فيما يتعلق بالدعوى البوليصية(دعوى عدم النفاذ)كافة العقود التي تبرم من قبل المدين يجوز للدائن الطعن بعدم نفاذها في حقه ويشترط في حق الدائن إن يكون سابقا على التصرف الطعون فيه وليس لاحقا له.</a:t>
            </a:r>
          </a:p>
          <a:p>
            <a:endParaRPr lang="ar-IQ" dirty="0"/>
          </a:p>
        </p:txBody>
      </p:sp>
    </p:spTree>
  </p:cSld>
  <p:clrMapOvr>
    <a:masterClrMapping/>
  </p:clrMapOvr>
  <p:transition spd="slow">
    <p:diamon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4291"/>
            <a:ext cx="8172480" cy="1071569"/>
          </a:xfrm>
        </p:spPr>
        <p:txBody>
          <a:bodyPr/>
          <a:lstStyle/>
          <a:p>
            <a:r>
              <a:rPr lang="ar-IQ" b="1" dirty="0" smtClean="0">
                <a:latin typeface="Andalus" pitchFamily="18" charset="-78"/>
                <a:cs typeface="Andalus" pitchFamily="18" charset="-78"/>
              </a:rPr>
              <a:t>أهمية مكان انعقاد العقد</a:t>
            </a:r>
            <a:endParaRPr lang="ar-IQ" b="1" dirty="0">
              <a:latin typeface="Andalus" pitchFamily="18" charset="-78"/>
              <a:cs typeface="Andalus" pitchFamily="18" charset="-78"/>
            </a:endParaRPr>
          </a:p>
        </p:txBody>
      </p:sp>
      <p:sp>
        <p:nvSpPr>
          <p:cNvPr id="3" name="عنوان فرعي 2"/>
          <p:cNvSpPr>
            <a:spLocks noGrp="1"/>
          </p:cNvSpPr>
          <p:nvPr>
            <p:ph type="subTitle" idx="1"/>
          </p:nvPr>
        </p:nvSpPr>
        <p:spPr>
          <a:xfrm>
            <a:off x="214282" y="1785926"/>
            <a:ext cx="8643998" cy="4786346"/>
          </a:xfrm>
        </p:spPr>
        <p:txBody>
          <a:bodyPr/>
          <a:lstStyle/>
          <a:p>
            <a:pPr algn="r"/>
            <a:r>
              <a:rPr lang="ar-IQ" dirty="0" smtClean="0">
                <a:solidFill>
                  <a:schemeClr val="tx1"/>
                </a:solidFill>
              </a:rPr>
              <a:t>القاعدة العامة في الاختصاص القضائي (الاختصاص المكاني)إن المحكمة المختصة بنظر الدعاوى الناشئة عن العقود تختلف بحسب ما إذا كان موضوعها منقولا أم عقارا</a:t>
            </a:r>
          </a:p>
          <a:p>
            <a:pPr algn="r"/>
            <a:r>
              <a:rPr lang="ar-IQ" dirty="0" smtClean="0">
                <a:solidFill>
                  <a:schemeClr val="tx1"/>
                </a:solidFill>
              </a:rPr>
              <a:t>فدعاوى الدين والمنقول تختص بالنظر فيها محكمة موطن المدعي او المدعى عليه او محكمة وجود المال او المحكمة التي ابرم العقد أمامها إما الدعاوى العقارية فالمحكمة المختصة بنظر الدعوى هي المحكمة التي يقع العقار ضمن دائرة اختصاصها بغض النظر عن موطن المدعي او المدعى عليه.</a:t>
            </a:r>
          </a:p>
          <a:p>
            <a:endParaRPr lang="ar-IQ" dirty="0"/>
          </a:p>
        </p:txBody>
      </p:sp>
    </p:spTree>
  </p:cSld>
  <p:clrMapOvr>
    <a:masterClrMapping/>
  </p:clrMapOvr>
  <p:transition spd="slow">
    <p:diamond/>
  </p:transition>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TotalTime>
  <Words>589</Words>
  <PresentationFormat>عرض على الشاشة (3:4)‏</PresentationFormat>
  <Paragraphs>35</Paragraphs>
  <Slides>9</Slides>
  <Notes>0</Notes>
  <HiddenSlides>0</HiddenSlides>
  <MMClips>0</MMClips>
  <ScaleCrop>false</ScaleCrop>
  <HeadingPairs>
    <vt:vector size="4" baseType="variant">
      <vt:variant>
        <vt:lpstr>سمة</vt:lpstr>
      </vt:variant>
      <vt:variant>
        <vt:i4>1</vt:i4>
      </vt:variant>
      <vt:variant>
        <vt:lpstr>عناوين الشرائح</vt:lpstr>
      </vt:variant>
      <vt:variant>
        <vt:i4>9</vt:i4>
      </vt:variant>
    </vt:vector>
  </HeadingPairs>
  <TitlesOfParts>
    <vt:vector size="10" baseType="lpstr">
      <vt:lpstr>سمة Office</vt:lpstr>
      <vt:lpstr>                                                      المحاضرة الثانية عشر ثانيا:-القبول في عقود الاذعان عقد الاذعان: هو ذلك العقد الذي يسلم او يخضع فيه القابل لشروط يضعها الموجب ولا يقبل فيها إي مناقشة كونها تتعلق بسلعة او مرفق ضروري لايمكن الاستغناء عن خدماته ومثالها:عقودالنقل,التأمين,تجهيز الماء والكهرباء والخدمة الهاتفية.  </vt:lpstr>
      <vt:lpstr>طبيعة عقود الاذعان </vt:lpstr>
      <vt:lpstr>1-إن القانون المدني نظم الكثير من عقود الاذعان ضمن طائفة العقود المسماة كعقد النقل والتأمين  2-إن المادة 167مدني أشارةالى القواعد الخاصة بعقود الاذعان ولا تطبق على العقود الأخرى وهي:- أـللقاضي أن يعدل او يقضي الطرف المذعن من الشروط التعسفية  </vt:lpstr>
      <vt:lpstr>اقتران الإيجاب بالقبول اقتران الإيجاب بالقبول معناه تحديد اللحظة التي يتطابق فيها الإيجاب مع القبول تطابقا تاما بحيث في تلك اللحظة يوجد عقد وتحديد لحظة انعقاد العقد يختلف بحسب ما إذا كان التعاقد بين حاضرين أم غائبين </vt:lpstr>
      <vt:lpstr>ففي التعاقد بين حاضرين ينعقد العقد من لحظة تطابق الإيجاب والقبول وقبل انفضاض مجلس العقد,بحيث لو انفض المجلس دون إن يحصل اقتران بينهما لاينعقدالعقد ولكلا الطرفين في التعاقد بين حاضرين يثبت مايعرف بخيار المجلس,فالموجب يستطيع العدول عن إيجابه مادام إيجابه غير ملزم ولم يقترن به قبول والقابل يستطيع العدول عن قبوله مادام لم يقترن بالإيجاب وقد أشارة إلى ذلك المادة 82 مدني عراقي إذ نصت (المتعاقدان بالخيار بعد الإيجاب إلى أخر المجلس .....). </vt:lpstr>
      <vt:lpstr>ثانيا:التعاقد بين غائبين</vt:lpstr>
      <vt:lpstr>2-نظرية التصدير(تصدير القبول) بموجبها ينعقد العقد من لحظة وضع القابل قبوله في دائرة البريد وان لم يصل إلى علم الموجب وهذه النظريةكسابقتها لايمكن الأخذ بها لمخالفتها القواعد العامة في التعبير عن الإرادة </vt:lpstr>
      <vt:lpstr>وبذلك فأن العقد في التعاقد بين غائبين ينعقد من اللحظة التي يصل فيها القبول إلى علم الموجب ويعد الوصول قرينة على العلم ما لم يثبت العكس.  ذذذذذذذذذذذذذذذذذذذ</vt:lpstr>
      <vt:lpstr>أهمية مكان انعقاد العقد</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الثانية عشر ثانيا:-القبول في عقود الاذعان عقد الاذعان:هو ذلك العقد الذي يسلم او يخضع فيه القابل لشروط يضعها الموجب ولا يقبل فيها إي مناقشة كونها تتعلق بسلعة او مرفق ضروري لايمكن الاستغناء عن خدماته ومثالها:عقودالنقل,التأمين,تجهيز الماء والكهرباء والخدمة الهاتفية.  </dc:title>
  <dc:creator>Malak-AL-Hob</dc:creator>
  <cp:lastModifiedBy>mohammed</cp:lastModifiedBy>
  <cp:revision>32</cp:revision>
  <dcterms:created xsi:type="dcterms:W3CDTF">2013-09-26T20:06:34Z</dcterms:created>
  <dcterms:modified xsi:type="dcterms:W3CDTF">2013-11-10T17:57:47Z</dcterms:modified>
</cp:coreProperties>
</file>