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8"/>
  </p:notesMasterIdLst>
  <p:sldIdLst>
    <p:sldId id="256" r:id="rId2"/>
    <p:sldId id="258" r:id="rId3"/>
    <p:sldId id="259" r:id="rId4"/>
    <p:sldId id="260" r:id="rId5"/>
    <p:sldId id="261" r:id="rId6"/>
    <p:sldId id="262" r:id="rId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inimized">
    <p:restoredLeft sz="65441" autoAdjust="0"/>
    <p:restoredTop sz="86380" autoAdjust="0"/>
  </p:normalViewPr>
  <p:slideViewPr>
    <p:cSldViewPr>
      <p:cViewPr varScale="1">
        <p:scale>
          <a:sx n="59" d="100"/>
          <a:sy n="59" d="100"/>
        </p:scale>
        <p:origin x="-1368" y="-78"/>
      </p:cViewPr>
      <p:guideLst>
        <p:guide orient="horz" pos="2160"/>
        <p:guide pos="2880"/>
      </p:guideLst>
    </p:cSldViewPr>
  </p:slideViewPr>
  <p:outlineViewPr>
    <p:cViewPr>
      <p:scale>
        <a:sx n="33" d="100"/>
        <a:sy n="33" d="100"/>
      </p:scale>
      <p:origin x="156" y="191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9CD617-9DDA-4FDA-A78C-87132F61C815}" type="datetimeFigureOut">
              <a:rPr lang="en-US" smtClean="0"/>
              <a:pPr/>
              <a:t>3/9/2014</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FD3D6B-A2DD-4495-AAA6-1A538F4262F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A7FD3D6B-A2DD-4495-AAA6-1A538F4262F5}"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A7FD3D6B-A2DD-4495-AAA6-1A538F4262F5}"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08/05/1435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08/05/1435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08/05/1435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08/05/1435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08/05/1435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08/05/1435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08/05/1435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08/05/1435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08/05/1435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08/05/1435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08/05/1435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08/05/1435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85720" y="214291"/>
            <a:ext cx="8643998" cy="1214446"/>
          </a:xfrm>
        </p:spPr>
        <p:txBody>
          <a:bodyPr>
            <a:normAutofit/>
          </a:bodyPr>
          <a:lstStyle/>
          <a:p>
            <a:pPr algn="r"/>
            <a:r>
              <a:rPr lang="ar-IQ" sz="2800" dirty="0" smtClean="0"/>
              <a:t>                            </a:t>
            </a:r>
            <a:r>
              <a:rPr lang="ar-IQ" sz="3200" b="1" u="sng" dirty="0" smtClean="0"/>
              <a:t>المحاضرة الثانية</a:t>
            </a:r>
            <a:br>
              <a:rPr lang="ar-IQ" sz="3200" b="1" u="sng" dirty="0" smtClean="0"/>
            </a:br>
            <a:endParaRPr lang="en-US" sz="2800" b="1" dirty="0"/>
          </a:p>
        </p:txBody>
      </p:sp>
      <p:sp>
        <p:nvSpPr>
          <p:cNvPr id="3" name="عنوان فرعي 2"/>
          <p:cNvSpPr>
            <a:spLocks noGrp="1"/>
          </p:cNvSpPr>
          <p:nvPr>
            <p:ph type="subTitle" idx="1"/>
          </p:nvPr>
        </p:nvSpPr>
        <p:spPr>
          <a:xfrm>
            <a:off x="285720" y="1428736"/>
            <a:ext cx="8358278" cy="5643602"/>
          </a:xfrm>
        </p:spPr>
        <p:txBody>
          <a:bodyPr>
            <a:noAutofit/>
          </a:bodyPr>
          <a:lstStyle/>
          <a:p>
            <a:pPr algn="r"/>
            <a:r>
              <a:rPr lang="ar-IQ" sz="2800" dirty="0" smtClean="0">
                <a:solidFill>
                  <a:schemeClr val="tx1"/>
                </a:solidFill>
              </a:rPr>
              <a:t> </a:t>
            </a:r>
            <a:r>
              <a:rPr lang="ar-IQ" sz="3100" b="1" dirty="0" smtClean="0">
                <a:solidFill>
                  <a:schemeClr val="tx1"/>
                </a:solidFill>
              </a:rPr>
              <a:t>السلطة المختصة بالتنفيذ وكيفية </a:t>
            </a:r>
            <a:r>
              <a:rPr lang="ar-IQ" sz="3100" b="1" dirty="0" err="1" smtClean="0">
                <a:solidFill>
                  <a:schemeClr val="tx1"/>
                </a:solidFill>
              </a:rPr>
              <a:t>اجراءه</a:t>
            </a:r>
            <a:r>
              <a:rPr lang="ar-IQ" sz="2800" dirty="0" smtClean="0">
                <a:solidFill>
                  <a:schemeClr val="tx1"/>
                </a:solidFill>
              </a:rPr>
              <a:t/>
            </a:r>
            <a:br>
              <a:rPr lang="ar-IQ" sz="2800" dirty="0" smtClean="0">
                <a:solidFill>
                  <a:schemeClr val="tx1"/>
                </a:solidFill>
              </a:rPr>
            </a:br>
            <a:r>
              <a:rPr lang="ar-IQ" sz="2800" b="1" dirty="0" smtClean="0">
                <a:solidFill>
                  <a:schemeClr val="tx1"/>
                </a:solidFill>
              </a:rPr>
              <a:t> السلطة المختصة بالتنفيذ:</a:t>
            </a:r>
            <a:r>
              <a:rPr lang="ar-IQ" sz="2800" dirty="0" smtClean="0">
                <a:solidFill>
                  <a:schemeClr val="tx1"/>
                </a:solidFill>
              </a:rPr>
              <a:t/>
            </a:r>
            <a:br>
              <a:rPr lang="ar-IQ" sz="2800" dirty="0" smtClean="0">
                <a:solidFill>
                  <a:schemeClr val="tx1"/>
                </a:solidFill>
              </a:rPr>
            </a:br>
            <a:r>
              <a:rPr lang="ar-IQ" sz="2800" dirty="0" smtClean="0">
                <a:solidFill>
                  <a:schemeClr val="tx1"/>
                </a:solidFill>
              </a:rPr>
              <a:t>لقد حاولت الدول ومن خلال تشريعاتها الفصل بين سلطة </a:t>
            </a:r>
            <a:r>
              <a:rPr lang="ar-IQ" sz="2800" dirty="0" err="1" smtClean="0">
                <a:solidFill>
                  <a:schemeClr val="tx1"/>
                </a:solidFill>
              </a:rPr>
              <a:t>اصدار</a:t>
            </a:r>
            <a:r>
              <a:rPr lang="ar-IQ" sz="2800" dirty="0" smtClean="0">
                <a:solidFill>
                  <a:schemeClr val="tx1"/>
                </a:solidFill>
              </a:rPr>
              <a:t> </a:t>
            </a:r>
            <a:r>
              <a:rPr lang="ar-IQ" sz="2800" dirty="0" err="1" smtClean="0">
                <a:solidFill>
                  <a:schemeClr val="tx1"/>
                </a:solidFill>
              </a:rPr>
              <a:t>الاحكام</a:t>
            </a:r>
            <a:r>
              <a:rPr lang="ar-IQ" sz="2800" dirty="0" smtClean="0">
                <a:solidFill>
                  <a:schemeClr val="tx1"/>
                </a:solidFill>
              </a:rPr>
              <a:t> وسلطة تنفيذها ومنها العراق </a:t>
            </a:r>
            <a:r>
              <a:rPr lang="ar-IQ" sz="2800" dirty="0" err="1" smtClean="0">
                <a:solidFill>
                  <a:schemeClr val="tx1"/>
                </a:solidFill>
              </a:rPr>
              <a:t>اذ</a:t>
            </a:r>
            <a:r>
              <a:rPr lang="ar-IQ" sz="2800" dirty="0" smtClean="0">
                <a:solidFill>
                  <a:schemeClr val="tx1"/>
                </a:solidFill>
              </a:rPr>
              <a:t> صدر قانون التنفيذ رقم 45لسنة 1980 الذي جعل من أهم </a:t>
            </a:r>
            <a:r>
              <a:rPr lang="ar-IQ" sz="2800" dirty="0" err="1" smtClean="0">
                <a:solidFill>
                  <a:schemeClr val="tx1"/>
                </a:solidFill>
              </a:rPr>
              <a:t>الاسس</a:t>
            </a:r>
            <a:r>
              <a:rPr lang="ar-IQ" sz="2800" dirty="0" smtClean="0">
                <a:solidFill>
                  <a:schemeClr val="tx1"/>
                </a:solidFill>
              </a:rPr>
              <a:t> التي يقوم عليها الفصل بين تلك السلطتين </a:t>
            </a:r>
            <a:br>
              <a:rPr lang="ar-IQ" sz="2800" dirty="0" smtClean="0">
                <a:solidFill>
                  <a:schemeClr val="tx1"/>
                </a:solidFill>
              </a:rPr>
            </a:br>
            <a:r>
              <a:rPr lang="ar-IQ" sz="2800" dirty="0" smtClean="0">
                <a:solidFill>
                  <a:schemeClr val="tx1"/>
                </a:solidFill>
              </a:rPr>
              <a:t>من خلال استحداث تشكيلات للتنفيذ وهما دائرة التنفيذ </a:t>
            </a:r>
            <a:r>
              <a:rPr lang="ar-IQ" sz="2800" dirty="0" err="1" smtClean="0">
                <a:solidFill>
                  <a:schemeClr val="tx1"/>
                </a:solidFill>
              </a:rPr>
              <a:t>و</a:t>
            </a:r>
            <a:r>
              <a:rPr lang="ar-IQ" sz="2800" dirty="0" smtClean="0">
                <a:solidFill>
                  <a:schemeClr val="tx1"/>
                </a:solidFill>
              </a:rPr>
              <a:t> مديرية التنفيذ. </a:t>
            </a:r>
            <a:r>
              <a:rPr lang="ar-IQ" sz="2800" b="1" dirty="0" smtClean="0">
                <a:solidFill>
                  <a:schemeClr val="tx1"/>
                </a:solidFill>
              </a:rPr>
              <a:t>فدائرة التنفيذ </a:t>
            </a:r>
            <a:r>
              <a:rPr lang="ar-IQ" sz="2800" dirty="0" smtClean="0">
                <a:solidFill>
                  <a:schemeClr val="tx1"/>
                </a:solidFill>
              </a:rPr>
              <a:t>هي واحدة في العراق ومقرها في بغداد وتعد من أجهزة وزارة العدل وتمارس مهمة </a:t>
            </a:r>
            <a:r>
              <a:rPr lang="ar-IQ" sz="2800" dirty="0" err="1" smtClean="0">
                <a:solidFill>
                  <a:schemeClr val="tx1"/>
                </a:solidFill>
              </a:rPr>
              <a:t>الاشراف</a:t>
            </a:r>
            <a:r>
              <a:rPr lang="ar-IQ" sz="2800" dirty="0" smtClean="0">
                <a:solidFill>
                  <a:schemeClr val="tx1"/>
                </a:solidFill>
              </a:rPr>
              <a:t> والتوجيه على التشكيل الثاني وهي </a:t>
            </a:r>
            <a:r>
              <a:rPr lang="ar-IQ" sz="2800" dirty="0" err="1" smtClean="0">
                <a:solidFill>
                  <a:schemeClr val="tx1"/>
                </a:solidFill>
              </a:rPr>
              <a:t>مديريةالتنفيذ</a:t>
            </a:r>
            <a:r>
              <a:rPr lang="ar-IQ" sz="2800" dirty="0" smtClean="0">
                <a:solidFill>
                  <a:schemeClr val="tx1"/>
                </a:solidFill>
              </a:rPr>
              <a:t> التي تعد السلطة المختصة فعلا بالتنفيذ والتي توجد </a:t>
            </a:r>
            <a:r>
              <a:rPr lang="ar-IQ" sz="2800" dirty="0" err="1" smtClean="0">
                <a:solidFill>
                  <a:schemeClr val="tx1"/>
                </a:solidFill>
              </a:rPr>
              <a:t>اينما</a:t>
            </a:r>
            <a:r>
              <a:rPr lang="ar-IQ" sz="2800" dirty="0" smtClean="0">
                <a:solidFill>
                  <a:schemeClr val="tx1"/>
                </a:solidFill>
              </a:rPr>
              <a:t> وجدت محكمة </a:t>
            </a:r>
            <a:r>
              <a:rPr lang="ar-IQ" sz="2800" dirty="0" err="1" smtClean="0">
                <a:solidFill>
                  <a:schemeClr val="tx1"/>
                </a:solidFill>
              </a:rPr>
              <a:t>بداءة</a:t>
            </a:r>
            <a:r>
              <a:rPr lang="ar-IQ" sz="2800" dirty="0" smtClean="0">
                <a:solidFill>
                  <a:schemeClr val="tx1"/>
                </a:solidFill>
              </a:rPr>
              <a:t> استنادا لنص المادة 6 من قانون التنفيذ .ولمديرية التنفيذ منفذ عدل خاص بها وفي حالة عدم وجوده يكون قاضي </a:t>
            </a:r>
            <a:r>
              <a:rPr lang="ar-IQ" sz="2800" dirty="0" err="1" smtClean="0">
                <a:solidFill>
                  <a:schemeClr val="tx1"/>
                </a:solidFill>
              </a:rPr>
              <a:t>البداءة</a:t>
            </a:r>
            <a:r>
              <a:rPr lang="ar-IQ" sz="2800" dirty="0" smtClean="0">
                <a:solidFill>
                  <a:schemeClr val="tx1"/>
                </a:solidFill>
              </a:rPr>
              <a:t> منفذ عدل لحين تعيين منفذ عدل خاص بمديرية التنفيذ</a:t>
            </a:r>
          </a:p>
          <a:p>
            <a:pPr algn="r"/>
            <a:endParaRPr lang="ar-IQ" sz="2800" dirty="0" smtClean="0">
              <a:solidFill>
                <a:schemeClr val="tx1"/>
              </a:solidFill>
            </a:endParaRPr>
          </a:p>
          <a:p>
            <a:pPr algn="r"/>
            <a:endParaRPr lang="en-US" sz="28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4338"/>
            <a:ext cx="8458200" cy="7072337"/>
          </a:xfrm>
        </p:spPr>
        <p:txBody>
          <a:bodyPr/>
          <a:lstStyle/>
          <a:p>
            <a:r>
              <a:rPr lang="ar-IQ" dirty="0" smtClean="0"/>
              <a:t>  </a:t>
            </a:r>
            <a:endParaRPr lang="en-US" dirty="0"/>
          </a:p>
        </p:txBody>
      </p:sp>
      <p:sp>
        <p:nvSpPr>
          <p:cNvPr id="3" name="عنوان فرعي 2"/>
          <p:cNvSpPr>
            <a:spLocks noGrp="1"/>
          </p:cNvSpPr>
          <p:nvPr>
            <p:ph type="subTitle" idx="1"/>
          </p:nvPr>
        </p:nvSpPr>
        <p:spPr>
          <a:xfrm>
            <a:off x="428596" y="428604"/>
            <a:ext cx="8358246" cy="6072230"/>
          </a:xfrm>
        </p:spPr>
        <p:txBody>
          <a:bodyPr>
            <a:noAutofit/>
          </a:bodyPr>
          <a:lstStyle/>
          <a:p>
            <a:pPr algn="r" rtl="0"/>
            <a:endParaRPr lang="ar-IQ" sz="2400" dirty="0" smtClean="0">
              <a:solidFill>
                <a:schemeClr val="tx1"/>
              </a:solidFill>
            </a:endParaRPr>
          </a:p>
          <a:p>
            <a:pPr algn="r"/>
            <a:r>
              <a:rPr lang="ar-IQ" sz="2800" b="1" dirty="0" smtClean="0">
                <a:solidFill>
                  <a:schemeClr val="tx1"/>
                </a:solidFill>
              </a:rPr>
              <a:t>كيفية </a:t>
            </a:r>
            <a:r>
              <a:rPr lang="ar-IQ" sz="2800" b="1" dirty="0" err="1" smtClean="0">
                <a:solidFill>
                  <a:schemeClr val="tx1"/>
                </a:solidFill>
              </a:rPr>
              <a:t>اجراء</a:t>
            </a:r>
            <a:r>
              <a:rPr lang="ar-IQ" sz="2800" b="1" dirty="0" smtClean="0">
                <a:solidFill>
                  <a:schemeClr val="tx1"/>
                </a:solidFill>
              </a:rPr>
              <a:t> التنفيذ العيني:-</a:t>
            </a:r>
          </a:p>
          <a:p>
            <a:pPr algn="r"/>
            <a:r>
              <a:rPr lang="ar-IQ" sz="2400" dirty="0" err="1" smtClean="0">
                <a:solidFill>
                  <a:schemeClr val="tx1"/>
                </a:solidFill>
              </a:rPr>
              <a:t>ان</a:t>
            </a:r>
            <a:r>
              <a:rPr lang="ar-IQ" sz="2400" dirty="0" smtClean="0">
                <a:solidFill>
                  <a:schemeClr val="tx1"/>
                </a:solidFill>
              </a:rPr>
              <a:t> </a:t>
            </a:r>
            <a:r>
              <a:rPr lang="ar-IQ" sz="2400" dirty="0" err="1" smtClean="0">
                <a:solidFill>
                  <a:schemeClr val="tx1"/>
                </a:solidFill>
              </a:rPr>
              <a:t>الاسلوب</a:t>
            </a:r>
            <a:r>
              <a:rPr lang="ar-IQ" sz="2400" dirty="0" smtClean="0">
                <a:solidFill>
                  <a:schemeClr val="tx1"/>
                </a:solidFill>
              </a:rPr>
              <a:t> الذي يتبع في </a:t>
            </a:r>
            <a:r>
              <a:rPr lang="ar-IQ" sz="2400" dirty="0" err="1" smtClean="0">
                <a:solidFill>
                  <a:schemeClr val="tx1"/>
                </a:solidFill>
              </a:rPr>
              <a:t>اجراء</a:t>
            </a:r>
            <a:r>
              <a:rPr lang="ar-IQ" sz="2400" dirty="0" smtClean="0">
                <a:solidFill>
                  <a:schemeClr val="tx1"/>
                </a:solidFill>
              </a:rPr>
              <a:t> التنفيذ العيني يختلف وبحسب ما </a:t>
            </a:r>
            <a:r>
              <a:rPr lang="ar-IQ" sz="2400" dirty="0" err="1" smtClean="0">
                <a:solidFill>
                  <a:schemeClr val="tx1"/>
                </a:solidFill>
              </a:rPr>
              <a:t>اذا</a:t>
            </a:r>
            <a:r>
              <a:rPr lang="ar-IQ" sz="2400" dirty="0" smtClean="0">
                <a:solidFill>
                  <a:schemeClr val="tx1"/>
                </a:solidFill>
              </a:rPr>
              <a:t> كان محل الالتزام المراد تنفيذه نقل حق عيني </a:t>
            </a:r>
            <a:r>
              <a:rPr lang="ar-IQ" sz="2400" dirty="0" err="1" smtClean="0">
                <a:solidFill>
                  <a:schemeClr val="tx1"/>
                </a:solidFill>
              </a:rPr>
              <a:t>أوقيام</a:t>
            </a:r>
            <a:r>
              <a:rPr lang="ar-IQ" sz="2400" dirty="0" smtClean="0">
                <a:solidFill>
                  <a:schemeClr val="tx1"/>
                </a:solidFill>
              </a:rPr>
              <a:t> بعمل أو امتناع عن عمل وحسب التفصيل </a:t>
            </a:r>
            <a:r>
              <a:rPr lang="ar-IQ" sz="2400" dirty="0" err="1" smtClean="0">
                <a:solidFill>
                  <a:schemeClr val="tx1"/>
                </a:solidFill>
              </a:rPr>
              <a:t>الاتي</a:t>
            </a:r>
            <a:r>
              <a:rPr lang="ar-IQ" sz="2400" dirty="0" smtClean="0">
                <a:solidFill>
                  <a:schemeClr val="tx1"/>
                </a:solidFill>
              </a:rPr>
              <a:t>:-</a:t>
            </a:r>
            <a:br>
              <a:rPr lang="ar-IQ" sz="2400" dirty="0" smtClean="0">
                <a:solidFill>
                  <a:schemeClr val="tx1"/>
                </a:solidFill>
              </a:rPr>
            </a:br>
            <a:r>
              <a:rPr lang="ar-IQ" sz="2400" dirty="0" smtClean="0">
                <a:solidFill>
                  <a:schemeClr val="tx1"/>
                </a:solidFill>
              </a:rPr>
              <a:t>1- الالتزام بنقل حق عيني وارد على عقار</a:t>
            </a:r>
            <a:br>
              <a:rPr lang="ar-IQ" sz="2400" dirty="0" smtClean="0">
                <a:solidFill>
                  <a:schemeClr val="tx1"/>
                </a:solidFill>
              </a:rPr>
            </a:br>
            <a:r>
              <a:rPr lang="ar-IQ" sz="2400" dirty="0" smtClean="0">
                <a:solidFill>
                  <a:schemeClr val="tx1"/>
                </a:solidFill>
              </a:rPr>
              <a:t>2- الالتزام بنقل حق عيني وارد على منقول قيمي</a:t>
            </a:r>
            <a:br>
              <a:rPr lang="ar-IQ" sz="2400" dirty="0" smtClean="0">
                <a:solidFill>
                  <a:schemeClr val="tx1"/>
                </a:solidFill>
              </a:rPr>
            </a:br>
            <a:r>
              <a:rPr lang="ar-IQ" sz="2400" dirty="0" smtClean="0">
                <a:solidFill>
                  <a:schemeClr val="tx1"/>
                </a:solidFill>
              </a:rPr>
              <a:t>3- الالتزام بنقل حق عيني وارد على منقول مثلي </a:t>
            </a:r>
          </a:p>
          <a:p>
            <a:pPr algn="r"/>
            <a:r>
              <a:rPr lang="ar-IQ" sz="2400" dirty="0" smtClean="0">
                <a:solidFill>
                  <a:schemeClr val="tx1"/>
                </a:solidFill>
              </a:rPr>
              <a:t>4- الالتزام بدفع مبلغ من النقود</a:t>
            </a:r>
            <a:br>
              <a:rPr lang="ar-IQ" sz="2400" dirty="0" smtClean="0">
                <a:solidFill>
                  <a:schemeClr val="tx1"/>
                </a:solidFill>
              </a:rPr>
            </a:br>
            <a:r>
              <a:rPr lang="ar-IQ" sz="2400" dirty="0" smtClean="0">
                <a:solidFill>
                  <a:schemeClr val="tx1"/>
                </a:solidFill>
              </a:rPr>
              <a:t>5- الالتزام بالتسليم</a:t>
            </a:r>
          </a:p>
          <a:p>
            <a:pPr algn="r"/>
            <a:r>
              <a:rPr lang="ar-IQ" sz="2400" dirty="0" smtClean="0">
                <a:solidFill>
                  <a:schemeClr val="tx1"/>
                </a:solidFill>
              </a:rPr>
              <a:t>6- الالتزام ببذل عناية  </a:t>
            </a:r>
          </a:p>
          <a:p>
            <a:pPr algn="r"/>
            <a:r>
              <a:rPr lang="ar-IQ" sz="2400" dirty="0" smtClean="0">
                <a:solidFill>
                  <a:schemeClr val="tx1"/>
                </a:solidFill>
              </a:rPr>
              <a:t>7- الالتزام </a:t>
            </a:r>
            <a:r>
              <a:rPr lang="ar-IQ" sz="2400" dirty="0" err="1" smtClean="0">
                <a:solidFill>
                  <a:schemeClr val="tx1"/>
                </a:solidFill>
              </a:rPr>
              <a:t>بأنجاز</a:t>
            </a:r>
            <a:r>
              <a:rPr lang="ar-IQ" sz="2400" dirty="0" smtClean="0">
                <a:solidFill>
                  <a:schemeClr val="tx1"/>
                </a:solidFill>
              </a:rPr>
              <a:t> عمل معين بالذات</a:t>
            </a:r>
          </a:p>
          <a:p>
            <a:pPr algn="r"/>
            <a:r>
              <a:rPr lang="ar-IQ" sz="2400" dirty="0" smtClean="0">
                <a:solidFill>
                  <a:schemeClr val="tx1"/>
                </a:solidFill>
              </a:rPr>
              <a:t>8- الالتزام بالامتناع عن عمل .</a:t>
            </a:r>
            <a:br>
              <a:rPr lang="ar-IQ" sz="2400" dirty="0" smtClean="0">
                <a:solidFill>
                  <a:schemeClr val="tx1"/>
                </a:solidFill>
              </a:rPr>
            </a:br>
            <a:endParaRPr lang="en-US" sz="24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85728"/>
            <a:ext cx="8715436" cy="6286544"/>
          </a:xfrm>
        </p:spPr>
        <p:txBody>
          <a:bodyPr>
            <a:noAutofit/>
          </a:bodyPr>
          <a:lstStyle/>
          <a:p>
            <a:pPr algn="justLow"/>
            <a:r>
              <a:rPr lang="ar-IQ" sz="2400" b="1" dirty="0" smtClean="0"/>
              <a:t>1- الالتزام بنقل حق عيني وارد على عقار </a:t>
            </a:r>
            <a:r>
              <a:rPr lang="ar-IQ" sz="2400" dirty="0" smtClean="0"/>
              <a:t/>
            </a:r>
            <a:br>
              <a:rPr lang="ar-IQ" sz="2400" dirty="0" smtClean="0"/>
            </a:br>
            <a:r>
              <a:rPr lang="ar-IQ" sz="2400" dirty="0" smtClean="0"/>
              <a:t>كما هو معلوم أن الحق العيني </a:t>
            </a:r>
            <a:r>
              <a:rPr lang="ar-IQ" sz="2400" dirty="0" err="1" smtClean="0"/>
              <a:t>اذا</a:t>
            </a:r>
            <a:r>
              <a:rPr lang="ar-IQ" sz="2400" dirty="0" smtClean="0"/>
              <a:t> ورد على عقار وصف التصرف المنشئ له بأنه تصرف شكلي لا ينعقد </a:t>
            </a:r>
            <a:r>
              <a:rPr lang="ar-IQ" sz="2400" dirty="0" err="1" smtClean="0"/>
              <a:t>الا</a:t>
            </a:r>
            <a:r>
              <a:rPr lang="ar-IQ" sz="2400" dirty="0" smtClean="0"/>
              <a:t> </a:t>
            </a:r>
            <a:r>
              <a:rPr lang="ar-IQ" sz="2400" dirty="0" err="1" smtClean="0"/>
              <a:t>اذا</a:t>
            </a:r>
            <a:r>
              <a:rPr lang="ar-IQ" sz="2400" dirty="0" smtClean="0"/>
              <a:t> تم تسجيله لدى دائرة التسجيل العقاري استنادا لنص المادة (3) من قانون التسجيل العقاري رقم43لسنة1971 المعدل والتي </a:t>
            </a:r>
            <a:r>
              <a:rPr lang="ar-IQ" sz="2400" dirty="0" err="1" smtClean="0"/>
              <a:t>تنص</a:t>
            </a:r>
            <a:r>
              <a:rPr lang="ar-IQ" sz="2400" dirty="0" smtClean="0"/>
              <a:t> (1- التصرف العقاري هو كل تصرف من شأنه </a:t>
            </a:r>
            <a:r>
              <a:rPr lang="ar-IQ" sz="2400" dirty="0" err="1" smtClean="0"/>
              <a:t>انشاء</a:t>
            </a:r>
            <a:r>
              <a:rPr lang="ar-IQ" sz="2400" dirty="0" smtClean="0"/>
              <a:t> حق من الحقوق العينية </a:t>
            </a:r>
            <a:r>
              <a:rPr lang="ar-IQ" sz="2400" dirty="0" err="1" smtClean="0"/>
              <a:t>الاصلية</a:t>
            </a:r>
            <a:r>
              <a:rPr lang="ar-IQ" sz="2400" dirty="0" smtClean="0"/>
              <a:t> والتبعية أو نقله أو تغييره أو زواله وكل تصرف مقرر لحق من الحقوق المذكورة.2- </a:t>
            </a:r>
            <a:r>
              <a:rPr lang="ar-IQ" sz="2400" dirty="0" err="1" smtClean="0"/>
              <a:t>لاينعقد</a:t>
            </a:r>
            <a:r>
              <a:rPr lang="ar-IQ" sz="2400" dirty="0" smtClean="0"/>
              <a:t> التصرف العقاري </a:t>
            </a:r>
            <a:r>
              <a:rPr lang="ar-IQ" sz="2400" dirty="0" err="1" smtClean="0"/>
              <a:t>الا</a:t>
            </a:r>
            <a:r>
              <a:rPr lang="ar-IQ" sz="2400" dirty="0" smtClean="0"/>
              <a:t> بالتسجيل في دائرة التسجيل العقاري)</a:t>
            </a:r>
            <a:br>
              <a:rPr lang="ar-IQ" sz="2400" dirty="0" smtClean="0"/>
            </a:br>
            <a:r>
              <a:rPr lang="ar-IQ" sz="2400" dirty="0" smtClean="0"/>
              <a:t>وعليه </a:t>
            </a:r>
            <a:r>
              <a:rPr lang="ar-IQ" sz="2400" dirty="0" err="1" smtClean="0"/>
              <a:t>اذا</a:t>
            </a:r>
            <a:r>
              <a:rPr lang="ar-IQ" sz="2400" dirty="0" smtClean="0"/>
              <a:t> لم يقم المدين بنقل الحق العيني أي لم يتابع </a:t>
            </a:r>
            <a:r>
              <a:rPr lang="ar-IQ" sz="2400" dirty="0" err="1" smtClean="0"/>
              <a:t>اجراءات</a:t>
            </a:r>
            <a:r>
              <a:rPr lang="ar-IQ" sz="2400" dirty="0" smtClean="0"/>
              <a:t> التسجيل لدى دائرة التسجيل العقاري يعد مخلا </a:t>
            </a:r>
            <a:r>
              <a:rPr lang="ar-IQ" sz="2400" dirty="0" err="1" smtClean="0"/>
              <a:t>بألتزامه</a:t>
            </a:r>
            <a:r>
              <a:rPr lang="ar-IQ" sz="2400" dirty="0" smtClean="0"/>
              <a:t> بنقل الحق العيني </a:t>
            </a:r>
            <a:r>
              <a:rPr lang="en-US" sz="2400" dirty="0" smtClean="0"/>
              <a:t/>
            </a:r>
            <a:br>
              <a:rPr lang="en-US" sz="2400" dirty="0" smtClean="0"/>
            </a:br>
            <a:r>
              <a:rPr lang="ar-IQ" sz="2400" dirty="0" smtClean="0"/>
              <a:t>ويصبح التنفيذ العيني مستحيلا بخطأ من المدين فيحكم عليه بالتعويض أي أن الالتزام ينفذ بمقابل وليس تنفيذا عينيا , استنادا لنص المادة 1127 مدني التي نصت(التعهد بنقل ملكية </a:t>
            </a:r>
            <a:r>
              <a:rPr lang="ar-IQ" sz="2400" dirty="0" err="1" smtClean="0"/>
              <a:t>عقاريقتصر</a:t>
            </a:r>
            <a:r>
              <a:rPr lang="ar-IQ" sz="2400" dirty="0" smtClean="0"/>
              <a:t> على الالتزام بالتعويض,</a:t>
            </a:r>
            <a:r>
              <a:rPr lang="ar-IQ" sz="2400" dirty="0" err="1" smtClean="0"/>
              <a:t>اذاأخل</a:t>
            </a:r>
            <a:r>
              <a:rPr lang="ar-IQ" sz="2400" dirty="0" smtClean="0"/>
              <a:t> أحد الطرفين بتعهده سواء اشترط التعويض في التعهد أم لم يشترط).</a:t>
            </a:r>
            <a:endParaRPr lang="en-US" sz="2400" dirty="0"/>
          </a:p>
        </p:txBody>
      </p:sp>
      <p:sp>
        <p:nvSpPr>
          <p:cNvPr id="3" name="عنوان فرعي 2"/>
          <p:cNvSpPr>
            <a:spLocks noGrp="1"/>
          </p:cNvSpPr>
          <p:nvPr>
            <p:ph type="subTitle" idx="1"/>
          </p:nvPr>
        </p:nvSpPr>
        <p:spPr>
          <a:xfrm>
            <a:off x="1571604" y="8072470"/>
            <a:ext cx="6400800" cy="252402"/>
          </a:xfrm>
        </p:spPr>
        <p:txBody>
          <a:bodyPr>
            <a:normAutofit fontScale="40000" lnSpcReduction="20000"/>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14290"/>
            <a:ext cx="8715436" cy="6357934"/>
          </a:xfrm>
        </p:spPr>
        <p:txBody>
          <a:bodyPr/>
          <a:lstStyle/>
          <a:p>
            <a:pPr algn="r"/>
            <a:r>
              <a:rPr lang="ar-IQ" b="1" dirty="0" smtClean="0"/>
              <a:t>2- </a:t>
            </a:r>
            <a:r>
              <a:rPr lang="ar-IQ" sz="2400" b="1" dirty="0" smtClean="0"/>
              <a:t>الالتزام بنقل حق عيني وارد على منقول قيمي:</a:t>
            </a:r>
            <a:r>
              <a:rPr lang="ar-IQ" sz="2400" dirty="0" smtClean="0"/>
              <a:t/>
            </a:r>
            <a:br>
              <a:rPr lang="ar-IQ" sz="2400" dirty="0" smtClean="0"/>
            </a:br>
            <a:r>
              <a:rPr lang="ar-IQ" sz="2400" dirty="0" smtClean="0"/>
              <a:t>كما هو معلوم أن </a:t>
            </a:r>
            <a:r>
              <a:rPr lang="ar-IQ" sz="2400" dirty="0" err="1" smtClean="0"/>
              <a:t>الشئ</a:t>
            </a:r>
            <a:r>
              <a:rPr lang="ar-IQ" sz="2400" dirty="0" smtClean="0"/>
              <a:t> </a:t>
            </a:r>
            <a:r>
              <a:rPr lang="ar-IQ" sz="2400" dirty="0" err="1" smtClean="0"/>
              <a:t>القيمي</a:t>
            </a:r>
            <a:r>
              <a:rPr lang="ar-IQ" sz="2400" dirty="0" smtClean="0"/>
              <a:t> يختلف عن </a:t>
            </a:r>
            <a:r>
              <a:rPr lang="ar-IQ" sz="2400" dirty="0" err="1" smtClean="0"/>
              <a:t>الشئ</a:t>
            </a:r>
            <a:r>
              <a:rPr lang="ar-IQ" sz="2400" dirty="0" smtClean="0"/>
              <a:t> المثلي من حيث وقت </a:t>
            </a:r>
            <a:r>
              <a:rPr lang="ar-IQ" sz="2400" dirty="0" err="1" smtClean="0"/>
              <a:t>أنتقال</a:t>
            </a:r>
            <a:r>
              <a:rPr lang="ar-IQ" sz="2400" dirty="0" smtClean="0"/>
              <a:t> الملكية, فملكية </a:t>
            </a:r>
            <a:r>
              <a:rPr lang="ar-IQ" sz="2400" dirty="0" err="1" smtClean="0"/>
              <a:t>الشيئ</a:t>
            </a:r>
            <a:r>
              <a:rPr lang="ar-IQ" sz="2400" dirty="0" smtClean="0"/>
              <a:t> </a:t>
            </a:r>
            <a:r>
              <a:rPr lang="ar-IQ" sz="2400" dirty="0" err="1" smtClean="0"/>
              <a:t>القيمي</a:t>
            </a:r>
            <a:r>
              <a:rPr lang="ar-IQ" sz="2400" dirty="0" smtClean="0"/>
              <a:t>  تنتقل بمجرد العقد وبقوة القانون </a:t>
            </a:r>
            <a:r>
              <a:rPr lang="ar-IQ" sz="2400" dirty="0" err="1" smtClean="0"/>
              <a:t>أستنادا</a:t>
            </a:r>
            <a:r>
              <a:rPr lang="ar-IQ" sz="2400" dirty="0" smtClean="0"/>
              <a:t> لنص المادة 247مدني التي </a:t>
            </a:r>
            <a:r>
              <a:rPr lang="ar-IQ" sz="2400" dirty="0" err="1" smtClean="0"/>
              <a:t>تنص</a:t>
            </a:r>
            <a:r>
              <a:rPr lang="ar-IQ" sz="2400" dirty="0" smtClean="0"/>
              <a:t> ( الالتزام بنقل الملكية أو أي حق عيني </a:t>
            </a:r>
            <a:r>
              <a:rPr lang="ar-IQ" sz="2400" dirty="0" err="1" smtClean="0"/>
              <a:t>أخرينقل</a:t>
            </a:r>
            <a:r>
              <a:rPr lang="ar-IQ" sz="2400" dirty="0" smtClean="0"/>
              <a:t> ومن تلقاء نفسه هذا الحق </a:t>
            </a:r>
            <a:r>
              <a:rPr lang="ar-IQ" sz="2400" dirty="0" err="1" smtClean="0"/>
              <a:t>اذا</a:t>
            </a:r>
            <a:r>
              <a:rPr lang="ar-IQ" sz="2400" dirty="0" smtClean="0"/>
              <a:t> كان محل الالتزام شيئا معينا بالذات يملكه الملتزم.وذلك دون </a:t>
            </a:r>
            <a:r>
              <a:rPr lang="ar-IQ" sz="2400" dirty="0" err="1" smtClean="0"/>
              <a:t>اخلال</a:t>
            </a:r>
            <a:r>
              <a:rPr lang="ar-IQ" sz="2400" dirty="0" smtClean="0"/>
              <a:t> بالقواعد المتعلقة بالتسجيل).</a:t>
            </a:r>
            <a:br>
              <a:rPr lang="ar-IQ" sz="2400" dirty="0" smtClean="0"/>
            </a:br>
            <a:r>
              <a:rPr lang="ar-IQ" sz="2400" dirty="0" smtClean="0"/>
              <a:t>فهذا النص يشير صراحة </a:t>
            </a:r>
            <a:r>
              <a:rPr lang="ar-IQ" sz="2400" dirty="0" err="1" smtClean="0"/>
              <a:t>الى</a:t>
            </a:r>
            <a:r>
              <a:rPr lang="ar-IQ" sz="2400" dirty="0" smtClean="0"/>
              <a:t> أن ملكية </a:t>
            </a:r>
            <a:r>
              <a:rPr lang="ar-IQ" sz="2400" dirty="0" err="1" smtClean="0"/>
              <a:t>الشئ</a:t>
            </a:r>
            <a:r>
              <a:rPr lang="ar-IQ" sz="2400" dirty="0" smtClean="0"/>
              <a:t> </a:t>
            </a:r>
            <a:r>
              <a:rPr lang="ar-IQ" sz="2400" dirty="0" err="1" smtClean="0"/>
              <a:t>القيمي</a:t>
            </a:r>
            <a:r>
              <a:rPr lang="ar-IQ" sz="2400" dirty="0" smtClean="0"/>
              <a:t> أو أي حق عيني تنتقل بقوة القانون فلا حاجة للكلام عن تنفيذ الالتزام تنفيذا عينيا </a:t>
            </a:r>
            <a:r>
              <a:rPr lang="ar-IQ" sz="2400" dirty="0" err="1" smtClean="0"/>
              <a:t>لانه</a:t>
            </a:r>
            <a:r>
              <a:rPr lang="ar-IQ" sz="2400" dirty="0" smtClean="0"/>
              <a:t> منفذ بقوة القانون.</a:t>
            </a:r>
            <a:br>
              <a:rPr lang="ar-IQ" sz="2400" dirty="0" smtClean="0"/>
            </a:br>
            <a:r>
              <a:rPr lang="ar-IQ" sz="2400" dirty="0" smtClean="0"/>
              <a:t>ويمكن الكلام عن تنفيذ الالتزام بتسليم </a:t>
            </a:r>
            <a:r>
              <a:rPr lang="ar-IQ" sz="2400" dirty="0" err="1" smtClean="0"/>
              <a:t>الشئ</a:t>
            </a:r>
            <a:r>
              <a:rPr lang="ar-IQ" sz="2400" dirty="0" smtClean="0"/>
              <a:t> </a:t>
            </a:r>
            <a:r>
              <a:rPr lang="ar-IQ" sz="2400" dirty="0" err="1" smtClean="0"/>
              <a:t>القيمي</a:t>
            </a:r>
            <a:r>
              <a:rPr lang="ar-IQ" sz="2400" dirty="0" smtClean="0"/>
              <a:t> عينا </a:t>
            </a:r>
            <a:r>
              <a:rPr lang="ar-IQ" sz="2400" dirty="0" err="1" smtClean="0"/>
              <a:t>اذا</a:t>
            </a:r>
            <a:r>
              <a:rPr lang="ar-IQ" sz="2400" dirty="0" smtClean="0"/>
              <a:t> لم يقم المدين بتسليمه طوعا ,</a:t>
            </a:r>
            <a:r>
              <a:rPr lang="ar-IQ" sz="2400" dirty="0" err="1" smtClean="0"/>
              <a:t>فاذا</a:t>
            </a:r>
            <a:r>
              <a:rPr lang="ar-IQ" sz="2400" dirty="0" smtClean="0"/>
              <a:t> كان الشيء موجودا لديه جاز للدائن أن يستصدر حكما من القضاء يلزم المدين بتسليمه ما دام موجودا لديه ,</a:t>
            </a:r>
            <a:r>
              <a:rPr lang="ar-IQ" sz="2400" dirty="0" err="1" smtClean="0"/>
              <a:t>واذا</a:t>
            </a:r>
            <a:r>
              <a:rPr lang="ar-IQ" sz="2400" dirty="0" smtClean="0"/>
              <a:t> كان غير موجود لديه بأن يكون قد استهلكه </a:t>
            </a:r>
            <a:r>
              <a:rPr lang="ar-IQ" sz="2400" dirty="0" err="1" smtClean="0"/>
              <a:t>او</a:t>
            </a:r>
            <a:r>
              <a:rPr lang="ar-IQ" sz="2400" dirty="0" smtClean="0"/>
              <a:t> ضاع منه </a:t>
            </a:r>
            <a:r>
              <a:rPr lang="ar-IQ" sz="2400" dirty="0" err="1" smtClean="0"/>
              <a:t>أوتصرف</a:t>
            </a:r>
            <a:r>
              <a:rPr lang="ar-IQ" sz="2400" dirty="0" smtClean="0"/>
              <a:t> </a:t>
            </a:r>
            <a:r>
              <a:rPr lang="ar-IQ" sz="2400" dirty="0" err="1" smtClean="0"/>
              <a:t>به</a:t>
            </a:r>
            <a:r>
              <a:rPr lang="ar-IQ" sz="2400" dirty="0" smtClean="0"/>
              <a:t> للغير حسن النية وكان </a:t>
            </a:r>
            <a:r>
              <a:rPr lang="ar-IQ" sz="2400" dirty="0" err="1" smtClean="0"/>
              <a:t>بأستطاعته</a:t>
            </a:r>
            <a:r>
              <a:rPr lang="ar-IQ" sz="2400" dirty="0" smtClean="0"/>
              <a:t> أن يتمسك بقاعدة الحيازة في المنقول سند الملكية فيصار </a:t>
            </a:r>
            <a:r>
              <a:rPr lang="ar-IQ" sz="2400" dirty="0" err="1" smtClean="0"/>
              <a:t>الى</a:t>
            </a:r>
            <a:r>
              <a:rPr lang="ar-IQ" sz="2400" dirty="0" smtClean="0"/>
              <a:t> الحكم بالتعويض لتعذر التنفيذ العيني بخطأ من المدين.</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14290"/>
            <a:ext cx="8572560" cy="6357981"/>
          </a:xfrm>
        </p:spPr>
        <p:txBody>
          <a:bodyPr>
            <a:normAutofit fontScale="90000"/>
          </a:bodyPr>
          <a:lstStyle/>
          <a:p>
            <a:pPr algn="r"/>
            <a:r>
              <a:rPr lang="ar-IQ" sz="2800" b="1" dirty="0" smtClean="0"/>
              <a:t>3- الالتزام بنقل حق عيني وارد على منقول مثلي </a:t>
            </a:r>
            <a:br>
              <a:rPr lang="ar-IQ" sz="2800" b="1" dirty="0" smtClean="0"/>
            </a:br>
            <a:r>
              <a:rPr lang="ar-IQ" sz="2800" dirty="0" err="1" smtClean="0"/>
              <a:t>اذا</a:t>
            </a:r>
            <a:r>
              <a:rPr lang="ar-IQ" sz="2800" dirty="0" smtClean="0"/>
              <a:t> كان محل الالتزام نقل حق عيني وارد على منقول مثلي فأن المثليات عموما تنتقل ملكيتها </a:t>
            </a:r>
            <a:r>
              <a:rPr lang="ar-IQ" sz="2800" dirty="0" err="1" smtClean="0"/>
              <a:t>بالافراز</a:t>
            </a:r>
            <a:r>
              <a:rPr lang="ar-IQ" sz="2800" dirty="0" smtClean="0"/>
              <a:t> والتعيين </a:t>
            </a:r>
            <a:r>
              <a:rPr lang="ar-IQ" sz="2800" dirty="0" err="1" smtClean="0"/>
              <a:t>أستنادا</a:t>
            </a:r>
            <a:r>
              <a:rPr lang="ar-IQ" sz="2800" dirty="0" smtClean="0"/>
              <a:t> لنص المادة 248/ 1 مدني التي نصت(</a:t>
            </a:r>
            <a:r>
              <a:rPr lang="ar-IQ" sz="2800" dirty="0" err="1" smtClean="0"/>
              <a:t>اذا</a:t>
            </a:r>
            <a:r>
              <a:rPr lang="ar-IQ" sz="2800" dirty="0" smtClean="0"/>
              <a:t> ورد الالتزام بنقل الملكية أو أي حق عيني أخر على شيء لم يعين </a:t>
            </a:r>
            <a:r>
              <a:rPr lang="ar-IQ" sz="2800" dirty="0" err="1" smtClean="0"/>
              <a:t>الا</a:t>
            </a:r>
            <a:r>
              <a:rPr lang="ar-IQ" sz="2800" dirty="0" smtClean="0"/>
              <a:t> بنوعه فلا ينقل </a:t>
            </a:r>
            <a:r>
              <a:rPr lang="ar-IQ" sz="2800" dirty="0" err="1" smtClean="0"/>
              <a:t>الجق</a:t>
            </a:r>
            <a:r>
              <a:rPr lang="ar-IQ" sz="2800" dirty="0" smtClean="0"/>
              <a:t> </a:t>
            </a:r>
            <a:r>
              <a:rPr lang="ar-IQ" sz="2800" dirty="0" err="1" smtClean="0"/>
              <a:t>الا</a:t>
            </a:r>
            <a:r>
              <a:rPr lang="ar-IQ" sz="2800" dirty="0" smtClean="0"/>
              <a:t> بتعيين الشيء بالذات).أي أن المدين يعد منفذا للالتزام </a:t>
            </a:r>
            <a:r>
              <a:rPr lang="ar-IQ" sz="2800" dirty="0" err="1" smtClean="0"/>
              <a:t>اذا</a:t>
            </a:r>
            <a:r>
              <a:rPr lang="ar-IQ" sz="2800" dirty="0" smtClean="0"/>
              <a:t> قام </a:t>
            </a:r>
            <a:r>
              <a:rPr lang="ar-IQ" sz="2800" dirty="0" err="1" smtClean="0"/>
              <a:t>بالافراز</a:t>
            </a:r>
            <a:r>
              <a:rPr lang="ar-IQ" sz="2800" dirty="0" smtClean="0"/>
              <a:t> والتعيين </a:t>
            </a:r>
            <a:r>
              <a:rPr lang="ar-IQ" sz="2800" dirty="0" err="1" smtClean="0"/>
              <a:t>واذا</a:t>
            </a:r>
            <a:r>
              <a:rPr lang="ar-IQ" sz="2800" dirty="0" smtClean="0"/>
              <a:t> أمتنع عن ذلك يعد مخلا بالتزامه فكيف ينفذ جبرا عليه؟</a:t>
            </a:r>
            <a:br>
              <a:rPr lang="ar-IQ" sz="2800" dirty="0" smtClean="0"/>
            </a:br>
            <a:r>
              <a:rPr lang="ar-IQ" sz="2800" dirty="0" smtClean="0"/>
              <a:t>ينبغي </a:t>
            </a:r>
            <a:r>
              <a:rPr lang="ar-IQ" sz="2800" dirty="0" err="1" smtClean="0"/>
              <a:t>للاجابة</a:t>
            </a:r>
            <a:r>
              <a:rPr lang="ar-IQ" sz="2800" dirty="0" smtClean="0"/>
              <a:t> على السؤال المتقدم التمييز بين حالتين:-</a:t>
            </a:r>
            <a:br>
              <a:rPr lang="ar-IQ" sz="2800" dirty="0" smtClean="0"/>
            </a:br>
            <a:r>
              <a:rPr lang="ar-IQ" sz="2800" dirty="0" err="1" smtClean="0"/>
              <a:t>الاولى</a:t>
            </a:r>
            <a:r>
              <a:rPr lang="ar-IQ" sz="2800" dirty="0" smtClean="0"/>
              <a:t>- </a:t>
            </a:r>
            <a:r>
              <a:rPr lang="ar-IQ" sz="2800" dirty="0" err="1" smtClean="0"/>
              <a:t>اذا</a:t>
            </a:r>
            <a:r>
              <a:rPr lang="ar-IQ" sz="2800" dirty="0" smtClean="0"/>
              <a:t> كانت لدى المدين مثليات من نفس النوع ,حق للدائن أن يطلب من القضاء تكليف خبير ليتولى التعيين </a:t>
            </a:r>
            <a:r>
              <a:rPr lang="ar-IQ" sz="2800" dirty="0" err="1" smtClean="0"/>
              <a:t>والافراز</a:t>
            </a:r>
            <a:r>
              <a:rPr lang="ar-IQ" sz="2800" dirty="0" smtClean="0"/>
              <a:t> ومن تلك اللحظة يكون الالتزام قد نفذ تنفيذا عينيا</a:t>
            </a:r>
            <a:br>
              <a:rPr lang="ar-IQ" sz="2800" dirty="0" smtClean="0"/>
            </a:br>
            <a:r>
              <a:rPr lang="ar-IQ" sz="2800" dirty="0" smtClean="0"/>
              <a:t>الثانية- </a:t>
            </a:r>
            <a:r>
              <a:rPr lang="ar-IQ" sz="2800" dirty="0" err="1" smtClean="0"/>
              <a:t>اذا</a:t>
            </a:r>
            <a:r>
              <a:rPr lang="ar-IQ" sz="2800" dirty="0" smtClean="0"/>
              <a:t> لم تكن لدى المدين مثليات من نفس النوع , جاز للدائن أن يحصل من السوق على شيء من نفس النوع بعد </a:t>
            </a:r>
            <a:r>
              <a:rPr lang="ar-IQ" sz="2800" dirty="0" err="1" smtClean="0"/>
              <a:t>أستئذان</a:t>
            </a:r>
            <a:r>
              <a:rPr lang="ar-IQ" sz="2800" dirty="0" smtClean="0"/>
              <a:t> المحكمة في الحالات غير المستعجلة أو بدون الاستئذان في الحالات المستعجلة وعلى نفقة المدين وعندئذ يكون الالتزام قد نفذ تنفيذا عينيا , لان التنفيذ على النفقة هو تنفيذ عيني ولكن الذي قام به الدائن وليس المدين وعلى نفقة </a:t>
            </a:r>
            <a:r>
              <a:rPr lang="ar-IQ" sz="2800" dirty="0" err="1" smtClean="0"/>
              <a:t>الاخير</a:t>
            </a:r>
            <a:r>
              <a:rPr lang="ar-IQ" sz="2800" dirty="0" smtClean="0"/>
              <a:t>.</a:t>
            </a:r>
            <a:br>
              <a:rPr lang="ar-IQ" sz="2800" dirty="0" smtClean="0"/>
            </a:b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14290"/>
            <a:ext cx="8715436" cy="6357981"/>
          </a:xfrm>
        </p:spPr>
        <p:txBody>
          <a:bodyPr>
            <a:normAutofit fontScale="90000"/>
          </a:bodyPr>
          <a:lstStyle/>
          <a:p>
            <a:pPr algn="r"/>
            <a:r>
              <a:rPr lang="ar-IQ" sz="2800" b="1" dirty="0" smtClean="0"/>
              <a:t/>
            </a:r>
            <a:br>
              <a:rPr lang="ar-IQ" sz="2800" b="1" dirty="0" smtClean="0"/>
            </a:br>
            <a:r>
              <a:rPr lang="ar-IQ" sz="2800" b="1" dirty="0" smtClean="0"/>
              <a:t>4</a:t>
            </a:r>
            <a:r>
              <a:rPr lang="ar-IQ" sz="2800" b="1" dirty="0" smtClean="0"/>
              <a:t>- </a:t>
            </a:r>
            <a:r>
              <a:rPr lang="ar-IQ" sz="2800" b="1" dirty="0" smtClean="0"/>
              <a:t>الالتزام بدفع مبلغ من النقود</a:t>
            </a:r>
            <a:r>
              <a:rPr lang="ar-IQ" sz="2800" dirty="0" smtClean="0"/>
              <a:t/>
            </a:r>
            <a:br>
              <a:rPr lang="ar-IQ" sz="2800" dirty="0" smtClean="0"/>
            </a:br>
            <a:r>
              <a:rPr lang="ar-IQ" sz="2800" dirty="0" err="1" smtClean="0"/>
              <a:t>ان</a:t>
            </a:r>
            <a:r>
              <a:rPr lang="ar-IQ" sz="2800" dirty="0" smtClean="0"/>
              <a:t> النقود في الغالب تعد من المثليات ولكنها تختلف عنها في ناحيتين :</a:t>
            </a:r>
            <a:br>
              <a:rPr lang="ar-IQ" sz="2800" dirty="0" smtClean="0"/>
            </a:br>
            <a:r>
              <a:rPr lang="ar-IQ" sz="2800" dirty="0" err="1" smtClean="0"/>
              <a:t>الاولى</a:t>
            </a:r>
            <a:r>
              <a:rPr lang="ar-IQ" sz="2800" dirty="0" smtClean="0"/>
              <a:t>- أن ملكية النقود </a:t>
            </a:r>
            <a:r>
              <a:rPr lang="ar-IQ" sz="2800" dirty="0" err="1" smtClean="0"/>
              <a:t>لاتنتقل</a:t>
            </a:r>
            <a:r>
              <a:rPr lang="ar-IQ" sz="2800" dirty="0" smtClean="0"/>
              <a:t> </a:t>
            </a:r>
            <a:r>
              <a:rPr lang="ar-IQ" sz="2800" dirty="0" err="1" smtClean="0"/>
              <a:t>بالافراز</a:t>
            </a:r>
            <a:r>
              <a:rPr lang="ar-IQ" sz="2800" dirty="0" smtClean="0"/>
              <a:t> والتعيين </a:t>
            </a:r>
            <a:r>
              <a:rPr lang="ar-IQ" sz="2800" dirty="0" err="1" smtClean="0"/>
              <a:t>وأنما</a:t>
            </a:r>
            <a:r>
              <a:rPr lang="ar-IQ" sz="2800" dirty="0" smtClean="0"/>
              <a:t> تنتقل بالقبض</a:t>
            </a:r>
            <a:br>
              <a:rPr lang="ar-IQ" sz="2800" dirty="0" smtClean="0"/>
            </a:br>
            <a:r>
              <a:rPr lang="ar-IQ" sz="2800" dirty="0" smtClean="0"/>
              <a:t>الثانية- </a:t>
            </a:r>
            <a:r>
              <a:rPr lang="ar-IQ" sz="2800" dirty="0" err="1" smtClean="0"/>
              <a:t>ان</a:t>
            </a:r>
            <a:r>
              <a:rPr lang="ar-IQ" sz="2800" dirty="0" smtClean="0"/>
              <a:t> الالتزام الذي يكون محله مبلغ من النقود يقبل التنفيذ العيني دائما أي </a:t>
            </a:r>
            <a:r>
              <a:rPr lang="ar-IQ" sz="2800" dirty="0" err="1" smtClean="0"/>
              <a:t>لايستحيل</a:t>
            </a:r>
            <a:r>
              <a:rPr lang="ar-IQ" sz="2800" dirty="0" smtClean="0"/>
              <a:t> تنفيذه مطلقا حتى وأن لم يكن لدى المدين نقودا </a:t>
            </a:r>
            <a:r>
              <a:rPr lang="ar-IQ" sz="2800" dirty="0" err="1" smtClean="0"/>
              <a:t>اذ</a:t>
            </a:r>
            <a:r>
              <a:rPr lang="ar-IQ" sz="2800" dirty="0" smtClean="0"/>
              <a:t> يصار </a:t>
            </a:r>
            <a:r>
              <a:rPr lang="ar-IQ" sz="2800" dirty="0" err="1" smtClean="0"/>
              <a:t>الى</a:t>
            </a:r>
            <a:r>
              <a:rPr lang="ar-IQ" sz="2800" dirty="0" smtClean="0"/>
              <a:t> الحجز على أمواله القابلة للحجز تمهيدا لبيعها واستيفاء الدين من الثمن,</a:t>
            </a:r>
            <a:r>
              <a:rPr lang="ar-IQ" sz="2800" dirty="0" err="1" smtClean="0"/>
              <a:t>واذا</a:t>
            </a:r>
            <a:r>
              <a:rPr lang="ar-IQ" sz="2800" dirty="0" smtClean="0"/>
              <a:t> لم تكن لدى المدين </a:t>
            </a:r>
            <a:r>
              <a:rPr lang="ar-IQ" sz="2800" dirty="0" err="1" smtClean="0"/>
              <a:t>أموالاأو</a:t>
            </a:r>
            <a:r>
              <a:rPr lang="ar-IQ" sz="2800" dirty="0" smtClean="0"/>
              <a:t> كانت لديه أموال ولكنها غير قابلة للحجز فتطبق قاعدة من كان ذو عسرة فنظرة </a:t>
            </a:r>
            <a:r>
              <a:rPr lang="ar-IQ" sz="2800" dirty="0" err="1" smtClean="0"/>
              <a:t>الى</a:t>
            </a:r>
            <a:r>
              <a:rPr lang="ar-IQ" sz="2800" dirty="0" smtClean="0"/>
              <a:t> ميسرة .</a:t>
            </a:r>
            <a:br>
              <a:rPr lang="ar-IQ" sz="2800" dirty="0" smtClean="0"/>
            </a:br>
            <a:r>
              <a:rPr lang="ar-IQ" sz="2800" dirty="0" smtClean="0"/>
              <a:t> </a:t>
            </a:r>
            <a:r>
              <a:rPr lang="ar-IQ" sz="2800" b="1" dirty="0" smtClean="0"/>
              <a:t>5-الالتزام بالتسليم</a:t>
            </a:r>
            <a:r>
              <a:rPr lang="ar-IQ" sz="2800" dirty="0" smtClean="0"/>
              <a:t/>
            </a:r>
            <a:br>
              <a:rPr lang="ar-IQ" sz="2800" dirty="0" smtClean="0"/>
            </a:br>
            <a:r>
              <a:rPr lang="ar-IQ" sz="2800" dirty="0" smtClean="0"/>
              <a:t>يعد الالتزام بالتسليم صورة من الالتزام بعمل وعليه فأن تنفيذه يستلزم التمييز بين ما </a:t>
            </a:r>
            <a:r>
              <a:rPr lang="ar-IQ" sz="2800" dirty="0" err="1" smtClean="0"/>
              <a:t>اذا</a:t>
            </a:r>
            <a:r>
              <a:rPr lang="ar-IQ" sz="2800" dirty="0" smtClean="0"/>
              <a:t> كان هذا الالتزام أصليا أم </a:t>
            </a:r>
            <a:r>
              <a:rPr lang="ar-IQ" sz="2800" dirty="0" err="1" smtClean="0"/>
              <a:t>تبعيا</a:t>
            </a:r>
            <a:r>
              <a:rPr lang="ar-IQ" sz="2800" dirty="0" smtClean="0"/>
              <a:t>, </a:t>
            </a:r>
            <a:r>
              <a:rPr lang="ar-IQ" sz="2800" dirty="0" err="1" smtClean="0"/>
              <a:t>فاذا</a:t>
            </a:r>
            <a:r>
              <a:rPr lang="ar-IQ" sz="2800" dirty="0" smtClean="0"/>
              <a:t> كان أصليا أي نشأ لذاته فينفذ كما ينفذ أي </a:t>
            </a:r>
            <a:r>
              <a:rPr lang="ar-IQ" sz="2800" dirty="0" err="1" smtClean="0"/>
              <a:t>ألتزام</a:t>
            </a:r>
            <a:r>
              <a:rPr lang="ar-IQ" sz="2800" dirty="0" smtClean="0"/>
              <a:t> أخر </a:t>
            </a:r>
            <a:r>
              <a:rPr lang="ar-IQ" sz="2800" dirty="0" err="1" smtClean="0"/>
              <a:t>فاذا</a:t>
            </a:r>
            <a:r>
              <a:rPr lang="ar-IQ" sz="2800" dirty="0" smtClean="0"/>
              <a:t> كان المطلوب تسليمه موجود لدى المدين يجبر على التسليم </a:t>
            </a:r>
            <a:r>
              <a:rPr lang="ar-IQ" sz="2800" dirty="0" err="1" smtClean="0"/>
              <a:t>واذا</a:t>
            </a:r>
            <a:r>
              <a:rPr lang="ar-IQ" sz="2800" dirty="0" smtClean="0"/>
              <a:t> كان غير موجود لديه ولم يكن مثليا فيحكم عليه بالتعويض أي أن الالتزام ينفذ بمقابل وليس عينا,</a:t>
            </a:r>
            <a:r>
              <a:rPr lang="ar-IQ" sz="2800" dirty="0" err="1" smtClean="0"/>
              <a:t>اما</a:t>
            </a:r>
            <a:r>
              <a:rPr lang="ar-IQ" sz="2800" dirty="0" smtClean="0"/>
              <a:t> </a:t>
            </a:r>
            <a:r>
              <a:rPr lang="ar-IQ" sz="2800" dirty="0" err="1" smtClean="0"/>
              <a:t>اذا</a:t>
            </a:r>
            <a:r>
              <a:rPr lang="ar-IQ" sz="2800" dirty="0" smtClean="0"/>
              <a:t> كان الالتزام بالتسليم </a:t>
            </a:r>
            <a:r>
              <a:rPr lang="ar-IQ" sz="2800" dirty="0" err="1" smtClean="0"/>
              <a:t>تبعيا</a:t>
            </a:r>
            <a:r>
              <a:rPr lang="ar-IQ" sz="2800" dirty="0" smtClean="0"/>
              <a:t> فأن نشوءه وتنفيذه مرهونا بنشوء وتنفيذ الالتزام </a:t>
            </a:r>
            <a:r>
              <a:rPr lang="ar-IQ" sz="2800" dirty="0" err="1" smtClean="0"/>
              <a:t>الاصلي</a:t>
            </a:r>
            <a:r>
              <a:rPr lang="ar-IQ" sz="2800" dirty="0" smtClean="0"/>
              <a:t> </a:t>
            </a:r>
            <a:r>
              <a:rPr lang="ar-IQ" sz="2800" dirty="0" err="1" smtClean="0"/>
              <a:t>فأذا</a:t>
            </a:r>
            <a:r>
              <a:rPr lang="ar-IQ" sz="2800" dirty="0" smtClean="0"/>
              <a:t> نفذ </a:t>
            </a:r>
            <a:r>
              <a:rPr lang="ar-IQ" sz="2800" dirty="0" err="1" smtClean="0"/>
              <a:t>الاصلي</a:t>
            </a:r>
            <a:r>
              <a:rPr lang="ar-IQ" sz="2800" dirty="0" smtClean="0"/>
              <a:t> ينفذ </a:t>
            </a:r>
            <a:r>
              <a:rPr lang="ar-IQ" sz="2800" dirty="0" err="1" smtClean="0"/>
              <a:t>التبعي</a:t>
            </a:r>
            <a:r>
              <a:rPr lang="ar-IQ" sz="2800" dirty="0" smtClean="0"/>
              <a:t> كما ينفذ أي </a:t>
            </a:r>
            <a:r>
              <a:rPr lang="ar-IQ" sz="2800" dirty="0" err="1" smtClean="0"/>
              <a:t>ألتزام</a:t>
            </a:r>
            <a:r>
              <a:rPr lang="ar-IQ" sz="2800" dirty="0" smtClean="0"/>
              <a:t> أخر. </a:t>
            </a:r>
            <a:br>
              <a:rPr lang="ar-IQ" sz="2800" dirty="0" smtClean="0"/>
            </a:br>
            <a:r>
              <a:rPr lang="ar-IQ" sz="2800" dirty="0" smtClean="0"/>
              <a:t/>
            </a:r>
            <a:br>
              <a:rPr lang="ar-IQ" sz="2800" dirty="0" smtClean="0"/>
            </a:br>
            <a:endParaRPr lang="en-US" sz="2800"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74</Words>
  <PresentationFormat>عرض على الشاشة (3:4)‏</PresentationFormat>
  <Paragraphs>16</Paragraphs>
  <Slides>6</Slides>
  <Notes>2</Notes>
  <HiddenSlides>0</HiddenSlides>
  <MMClips>0</MMClips>
  <ScaleCrop>false</ScaleCrop>
  <HeadingPairs>
    <vt:vector size="4" baseType="variant">
      <vt:variant>
        <vt:lpstr>سمة</vt:lpstr>
      </vt:variant>
      <vt:variant>
        <vt:i4>1</vt:i4>
      </vt:variant>
      <vt:variant>
        <vt:lpstr>عناوين الشرائح</vt:lpstr>
      </vt:variant>
      <vt:variant>
        <vt:i4>6</vt:i4>
      </vt:variant>
    </vt:vector>
  </HeadingPairs>
  <TitlesOfParts>
    <vt:vector size="7" baseType="lpstr">
      <vt:lpstr>سمة Office</vt:lpstr>
      <vt:lpstr>                            المحاضرة الثانية </vt:lpstr>
      <vt:lpstr>  </vt:lpstr>
      <vt:lpstr>1- الالتزام بنقل حق عيني وارد على عقار  كما هو معلوم أن الحق العيني اذا ورد على عقار وصف التصرف المنشئ له بأنه تصرف شكلي لا ينعقد الا اذا تم تسجيله لدى دائرة التسجيل العقاري استنادا لنص المادة (3) من قانون التسجيل العقاري رقم43لسنة1971 المعدل والتي تنص (1- التصرف العقاري هو كل تصرف من شأنه انشاء حق من الحقوق العينية الاصلية والتبعية أو نقله أو تغييره أو زواله وكل تصرف مقرر لحق من الحقوق المذكورة.2- لاينعقد التصرف العقاري الا بالتسجيل في دائرة التسجيل العقاري) وعليه اذا لم يقم المدين بنقل الحق العيني أي لم يتابع اجراءات التسجيل لدى دائرة التسجيل العقاري يعد مخلا بألتزامه بنقل الحق العيني  ويصبح التنفيذ العيني مستحيلا بخطأ من المدين فيحكم عليه بالتعويض أي أن الالتزام ينفذ بمقابل وليس تنفيذا عينيا , استنادا لنص المادة 1127 مدني التي نصت(التعهد بنقل ملكية عقاريقتصر على الالتزام بالتعويض,اذاأخل أحد الطرفين بتعهده سواء اشترط التعويض في التعهد أم لم يشترط).</vt:lpstr>
      <vt:lpstr>2- الالتزام بنقل حق عيني وارد على منقول قيمي: كما هو معلوم أن الشئ القيمي يختلف عن الشئ المثلي من حيث وقت أنتقال الملكية, فملكية الشيئ القيمي  تنتقل بمجرد العقد وبقوة القانون أستنادا لنص المادة 247مدني التي تنص ( الالتزام بنقل الملكية أو أي حق عيني أخرينقل ومن تلقاء نفسه هذا الحق اذا كان محل الالتزام شيئا معينا بالذات يملكه الملتزم.وذلك دون اخلال بالقواعد المتعلقة بالتسجيل). فهذا النص يشير صراحة الى أن ملكية الشئ القيمي أو أي حق عيني تنتقل بقوة القانون فلا حاجة للكلام عن تنفيذ الالتزام تنفيذا عينيا لانه منفذ بقوة القانون. ويمكن الكلام عن تنفيذ الالتزام بتسليم الشئ القيمي عينا اذا لم يقم المدين بتسليمه طوعا ,فاذا كان الشيء موجودا لديه جاز للدائن أن يستصدر حكما من القضاء يلزم المدين بتسليمه ما دام موجودا لديه ,واذا كان غير موجود لديه بأن يكون قد استهلكه او ضاع منه أوتصرف به للغير حسن النية وكان بأستطاعته أن يتمسك بقاعدة الحيازة في المنقول سند الملكية فيصار الى الحكم بالتعويض لتعذر التنفيذ العيني بخطأ من المدين.</vt:lpstr>
      <vt:lpstr>3- الالتزام بنقل حق عيني وارد على منقول مثلي  اذا كان محل الالتزام نقل حق عيني وارد على منقول مثلي فأن المثليات عموما تنتقل ملكيتها بالافراز والتعيين أستنادا لنص المادة 248/ 1 مدني التي نصت(اذا ورد الالتزام بنقل الملكية أو أي حق عيني أخر على شيء لم يعين الا بنوعه فلا ينقل الجق الا بتعيين الشيء بالذات).أي أن المدين يعد منفذا للالتزام اذا قام بالافراز والتعيين واذا أمتنع عن ذلك يعد مخلا بالتزامه فكيف ينفذ جبرا عليه؟ ينبغي للاجابة على السؤال المتقدم التمييز بين حالتين:- الاولى- اذا كانت لدى المدين مثليات من نفس النوع ,حق للدائن أن يطلب من القضاء تكليف خبير ليتولى التعيين والافراز ومن تلك اللحظة يكون الالتزام قد نفذ تنفيذا عينيا الثانية- اذا لم تكن لدى المدين مثليات من نفس النوع , جاز للدائن أن يحصل من السوق على شيء من نفس النوع بعد أستئذان المحكمة في الحالات غير المستعجلة أو بدون الاستئذان في الحالات المستعجلة وعلى نفقة المدين وعندئذ يكون الالتزام قد نفذ تنفيذا عينيا , لان التنفيذ على النفقة هو تنفيذ عيني ولكن الذي قام به الدائن وليس المدين وعلى نفقة الاخير. </vt:lpstr>
      <vt:lpstr> 4- الالتزام بدفع مبلغ من النقود ان النقود في الغالب تعد من المثليات ولكنها تختلف عنها في ناحيتين : الاولى- أن ملكية النقود لاتنتقل بالافراز والتعيين وأنما تنتقل بالقبض الثانية- ان الالتزام الذي يكون محله مبلغ من النقود يقبل التنفيذ العيني دائما أي لايستحيل تنفيذه مطلقا حتى وأن لم يكن لدى المدين نقودا اذ يصار الى الحجز على أمواله القابلة للحجز تمهيدا لبيعها واستيفاء الدين من الثمن,واذا لم تكن لدى المدين أموالاأو كانت لديه أموال ولكنها غير قابلة للحجز فتطبق قاعدة من كان ذو عسرة فنظرة الى ميسرة .  5-الالتزام بالتسليم يعد الالتزام بالتسليم صورة من الالتزام بعمل وعليه فأن تنفيذه يستلزم التمييز بين ما اذا كان هذا الالتزام أصليا أم تبعيا, فاذا كان أصليا أي نشأ لذاته فينفذ كما ينفذ أي ألتزام أخر فاذا كان المطلوب تسليمه موجود لدى المدين يجبر على التسليم واذا كان غير موجود لديه ولم يكن مثليا فيحكم عليه بالتعويض أي أن الالتزام ينفذ بمقابل وليس عينا,اما اذا كان الالتزام بالتسليم تبعيا فأن نشوءه وتنفيذه مرهونا بنشوء وتنفيذ الالتزام الاصلي فأذا نفذ الاصلي ينفذ التبعي كما ينفذ أي ألتزام أخر.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أن يطلب الدائن هذا النوع من التنفيذ</dc:title>
  <dc:creator>mohammed</dc:creator>
  <cp:lastModifiedBy>mohammed</cp:lastModifiedBy>
  <cp:revision>38</cp:revision>
  <dcterms:created xsi:type="dcterms:W3CDTF">2014-01-27T03:37:10Z</dcterms:created>
  <dcterms:modified xsi:type="dcterms:W3CDTF">2014-03-10T04:06:51Z</dcterms:modified>
</cp:coreProperties>
</file>